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97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8" r:id="rId15"/>
    <p:sldId id="330" r:id="rId16"/>
    <p:sldId id="331" r:id="rId17"/>
    <p:sldId id="333" r:id="rId18"/>
    <p:sldId id="334" r:id="rId19"/>
    <p:sldId id="336" r:id="rId20"/>
    <p:sldId id="315" r:id="rId2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228"/>
    <a:srgbClr val="008000"/>
    <a:srgbClr val="920000"/>
    <a:srgbClr val="785206"/>
    <a:srgbClr val="D96709"/>
    <a:srgbClr val="9A6908"/>
    <a:srgbClr val="FCDDC4"/>
    <a:srgbClr val="F2CFA0"/>
    <a:srgbClr val="AC0000"/>
    <a:srgbClr val="FFF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94622" autoAdjust="0"/>
  </p:normalViewPr>
  <p:slideViewPr>
    <p:cSldViewPr>
      <p:cViewPr varScale="1">
        <p:scale>
          <a:sx n="73" d="100"/>
          <a:sy n="73" d="100"/>
        </p:scale>
        <p:origin x="4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38C69-7EA6-4F87-AE3D-D50268363426}" type="datetimeFigureOut">
              <a:rPr lang="uk-UA" smtClean="0"/>
              <a:t>04.03.2025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6FA36-A189-4D23-86BC-09BCFCB75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437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6768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5879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1155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2697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3548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0568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3729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3361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6470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6708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9874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5127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20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5743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3276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1660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9099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4423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9259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0585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FA36-A189-4D23-86BC-09BCFCB75290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129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4400" y="1254457"/>
            <a:ext cx="16916400" cy="9735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0"/>
              </a:lnSpc>
            </a:pPr>
            <a:r>
              <a:rPr lang="uk-UA" sz="8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ПРО ЗАПОЧАТКУВАННЯ ТЕОРЕТИЧНОЇ ЧАСТИНИ    </a:t>
            </a:r>
            <a:r>
              <a:rPr lang="uk-UA" sz="11500" b="1" i="1" dirty="0">
                <a:solidFill>
                  <a:srgbClr val="2B6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«Базової загальної </a:t>
            </a:r>
          </a:p>
          <a:p>
            <a:pPr algn="ctr">
              <a:lnSpc>
                <a:spcPts val="10000"/>
              </a:lnSpc>
            </a:pPr>
            <a:r>
              <a:rPr lang="uk-UA" sz="11500" b="1" i="1" dirty="0">
                <a:solidFill>
                  <a:srgbClr val="2B6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військової підготовки» (БЗВП)</a:t>
            </a:r>
          </a:p>
          <a:p>
            <a:pPr algn="r"/>
            <a:r>
              <a:rPr lang="uk-UA" sz="44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за результатами </a:t>
            </a:r>
          </a:p>
          <a:p>
            <a:pPr algn="r"/>
            <a:r>
              <a:rPr lang="uk-UA" sz="44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наради МОН України </a:t>
            </a:r>
          </a:p>
          <a:p>
            <a:pPr algn="r"/>
            <a:r>
              <a:rPr lang="uk-UA" sz="44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від 25.02.2025</a:t>
            </a:r>
          </a:p>
          <a:p>
            <a:pPr algn="r"/>
            <a:endParaRPr lang="uk-UA" sz="6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236" t="8945" r="23052" b="13507"/>
          <a:stretch/>
        </p:blipFill>
        <p:spPr>
          <a:xfrm>
            <a:off x="3465222" y="1409700"/>
            <a:ext cx="13933390" cy="80294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975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236" t="8945" r="21768" b="13507"/>
          <a:stretch/>
        </p:blipFill>
        <p:spPr>
          <a:xfrm>
            <a:off x="2743200" y="1254457"/>
            <a:ext cx="14935200" cy="84632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363200" y="4457700"/>
            <a:ext cx="35814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1963400" y="6057900"/>
            <a:ext cx="48006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486400" y="8343900"/>
            <a:ext cx="84582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657600" y="7581900"/>
            <a:ext cx="70866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75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237" t="8945" r="21768" b="16887"/>
          <a:stretch/>
        </p:blipFill>
        <p:spPr>
          <a:xfrm>
            <a:off x="2667000" y="1485900"/>
            <a:ext cx="15011399" cy="813562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658600" y="4076700"/>
            <a:ext cx="50292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81400" y="4762500"/>
            <a:ext cx="31242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81400" y="5448300"/>
            <a:ext cx="115824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81400" y="6134100"/>
            <a:ext cx="44958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277600" y="5600700"/>
            <a:ext cx="38862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410200" y="7581900"/>
            <a:ext cx="46482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963400" y="8267700"/>
            <a:ext cx="38862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612776" y="8953500"/>
            <a:ext cx="10865224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0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237" t="8945" r="24335" b="18068"/>
          <a:stretch/>
        </p:blipFill>
        <p:spPr>
          <a:xfrm>
            <a:off x="3048000" y="1567354"/>
            <a:ext cx="14554199" cy="802990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62400" y="4229100"/>
            <a:ext cx="118110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962400" y="4914900"/>
            <a:ext cx="46482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62400" y="5676900"/>
            <a:ext cx="115062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114800" y="7886700"/>
            <a:ext cx="99060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6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237" t="8945" r="21768" b="15787"/>
          <a:stretch/>
        </p:blipFill>
        <p:spPr>
          <a:xfrm>
            <a:off x="2590800" y="1363979"/>
            <a:ext cx="14935199" cy="821436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344400" y="4000500"/>
            <a:ext cx="38862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181600" y="5372100"/>
            <a:ext cx="62484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81400" y="6667500"/>
            <a:ext cx="52578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81400" y="6819900"/>
            <a:ext cx="52578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019800" y="8724900"/>
            <a:ext cx="7315200" cy="20172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31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237" t="8945" r="21768" b="13507"/>
          <a:stretch/>
        </p:blipFill>
        <p:spPr>
          <a:xfrm>
            <a:off x="2895600" y="1341119"/>
            <a:ext cx="14706599" cy="833374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772400" y="4762500"/>
            <a:ext cx="80010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810000" y="5524500"/>
            <a:ext cx="52578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886200" y="3924300"/>
            <a:ext cx="113538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1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237" t="8946" r="21768" b="20349"/>
          <a:stretch/>
        </p:blipFill>
        <p:spPr>
          <a:xfrm>
            <a:off x="2209800" y="1638300"/>
            <a:ext cx="15562006" cy="804036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763000" y="7353300"/>
            <a:ext cx="80010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590800" y="8115300"/>
            <a:ext cx="10972800" cy="7620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05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237" t="8945" r="21768" b="13507"/>
          <a:stretch/>
        </p:blipFill>
        <p:spPr>
          <a:xfrm>
            <a:off x="2971800" y="1361439"/>
            <a:ext cx="14554200" cy="824738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144000" y="4152900"/>
            <a:ext cx="49530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343400" y="4838700"/>
            <a:ext cx="32766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191000" y="6362700"/>
            <a:ext cx="123444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867400" y="7200900"/>
            <a:ext cx="109728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80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048" t="8945" r="21834" b="15635"/>
          <a:stretch/>
        </p:blipFill>
        <p:spPr>
          <a:xfrm>
            <a:off x="2819400" y="1613418"/>
            <a:ext cx="14887575" cy="810208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733800" y="4305300"/>
            <a:ext cx="132588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733800" y="5829300"/>
            <a:ext cx="110490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33800" y="7353300"/>
            <a:ext cx="130302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63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152400" y="12573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76400" y="1254457"/>
            <a:ext cx="16154400" cy="9038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0"/>
              </a:lnSpc>
            </a:pPr>
            <a:r>
              <a:rPr lang="uk-UA" sz="16600" b="1" i="1" dirty="0">
                <a:solidFill>
                  <a:srgbClr val="2B6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Висновки:</a:t>
            </a:r>
          </a:p>
          <a:p>
            <a:pPr marL="742950" indent="-742950" algn="just">
              <a:buAutoNum type="arabicPeriod"/>
            </a:pPr>
            <a:r>
              <a:rPr lang="uk-UA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Введення в усі ОП </a:t>
            </a:r>
            <a:r>
              <a:rPr lang="uk-UA" sz="4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першого (бакалаврського) рівня ВО:</a:t>
            </a:r>
          </a:p>
          <a:p>
            <a:pPr marL="1485900" lvl="2" indent="-571500" algn="just">
              <a:buClr>
                <a:srgbClr val="2B6228"/>
              </a:buClr>
              <a:buFont typeface="Wingdings" panose="05000000000000000000" pitchFamily="2" charset="2"/>
              <a:buChar char="Ø"/>
            </a:pPr>
            <a:r>
              <a:rPr lang="uk-UA" sz="44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ОК «Теоретична частина БЗВП» (обов'язкова) 3 кредити (90 год.);</a:t>
            </a:r>
          </a:p>
          <a:p>
            <a:pPr marL="1485900" lvl="2" indent="-571500" algn="just"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uk-UA" sz="44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форма контролю – диференційований залік</a:t>
            </a:r>
          </a:p>
          <a:p>
            <a:pPr marL="742950" indent="-742950" algn="just">
              <a:buAutoNum type="arabicPeriod"/>
            </a:pPr>
            <a:r>
              <a:rPr lang="uk-UA" sz="4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Введення БЗВП у </a:t>
            </a:r>
            <a:r>
              <a:rPr lang="uk-UA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типові навчальні плани для вступників 2025 </a:t>
            </a:r>
            <a:r>
              <a:rPr lang="uk-UA" sz="4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(на 2 курсі).</a:t>
            </a:r>
          </a:p>
          <a:p>
            <a:pPr marL="742950" indent="-742950" algn="just">
              <a:buAutoNum type="arabicPeriod"/>
            </a:pPr>
            <a:r>
              <a:rPr lang="uk-UA" sz="4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Введення БЗВП у </a:t>
            </a:r>
            <a:r>
              <a:rPr lang="uk-UA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робочі навчальні плани 2 курсу </a:t>
            </a:r>
            <a:r>
              <a:rPr lang="uk-UA" sz="4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та               1 курсу (скороченого терміну навчання)  </a:t>
            </a:r>
            <a:r>
              <a:rPr lang="uk-UA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для вступників 2024 року денної форми навчання.</a:t>
            </a:r>
          </a:p>
          <a:p>
            <a:pPr marL="742950" indent="-742950" algn="just">
              <a:buAutoNum type="arabicPeriod"/>
            </a:pPr>
            <a:endParaRPr lang="uk-UA" sz="3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  <a:p>
            <a:pPr algn="r"/>
            <a:endParaRPr lang="uk-UA" sz="66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1976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375052" y="419100"/>
            <a:ext cx="9284970" cy="2038118"/>
          </a:xfrm>
          <a:prstGeom prst="roundRect">
            <a:avLst/>
          </a:prstGeom>
          <a:ln>
            <a:solidFill>
              <a:srgbClr val="2B62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6000" b="1" i="1" dirty="0">
                <a:ln w="0">
                  <a:solidFill>
                    <a:srgbClr val="2B6228"/>
                  </a:solidFill>
                </a:ln>
                <a:solidFill>
                  <a:srgbClr val="2B622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Нарада МОНУ</a:t>
            </a:r>
          </a:p>
          <a:p>
            <a:pPr algn="ctr"/>
            <a:r>
              <a:rPr lang="uk-UA" sz="6000" b="1" i="1" dirty="0">
                <a:ln w="0">
                  <a:solidFill>
                    <a:srgbClr val="2B6228"/>
                  </a:solidFill>
                </a:ln>
                <a:solidFill>
                  <a:srgbClr val="2B622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 25 лютого 2025 року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9314" r="-40" b="13379"/>
          <a:stretch/>
        </p:blipFill>
        <p:spPr>
          <a:xfrm>
            <a:off x="1905000" y="2933700"/>
            <a:ext cx="1568577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8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704832">
            <a:off x="1567649" y="2173122"/>
            <a:ext cx="1628143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</a:t>
            </a:r>
          </a:p>
          <a:p>
            <a:pPr algn="ctr"/>
            <a:r>
              <a:rPr lang="ru-RU" sz="16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82054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237" t="8945" r="21768" b="18068"/>
          <a:stretch/>
        </p:blipFill>
        <p:spPr>
          <a:xfrm>
            <a:off x="2819400" y="1735938"/>
            <a:ext cx="15059020" cy="803148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733800" y="6972300"/>
            <a:ext cx="70866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40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790" t="8304" r="22138" b="14459"/>
          <a:stretch/>
        </p:blipFill>
        <p:spPr>
          <a:xfrm>
            <a:off x="3048000" y="1409700"/>
            <a:ext cx="14577202" cy="82190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99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784" t="8197" r="22500" b="19895"/>
          <a:stretch/>
        </p:blipFill>
        <p:spPr>
          <a:xfrm>
            <a:off x="2667000" y="1562100"/>
            <a:ext cx="15019464" cy="8001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038600" y="4610100"/>
            <a:ext cx="85344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7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312" t="8945" r="23050" b="18068"/>
          <a:stretch/>
        </p:blipFill>
        <p:spPr>
          <a:xfrm>
            <a:off x="3048000" y="1485900"/>
            <a:ext cx="14456429" cy="78486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077200" y="8267700"/>
            <a:ext cx="70866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791200" y="9105900"/>
            <a:ext cx="70866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237" t="8945" r="21768" b="18068"/>
          <a:stretch/>
        </p:blipFill>
        <p:spPr>
          <a:xfrm>
            <a:off x="2809875" y="1714500"/>
            <a:ext cx="15001868" cy="8001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515600" y="9258300"/>
            <a:ext cx="49530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382000" y="5143500"/>
            <a:ext cx="45720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553200" y="6743700"/>
            <a:ext cx="70866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69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237" t="8946" r="21768" b="20349"/>
          <a:stretch/>
        </p:blipFill>
        <p:spPr>
          <a:xfrm>
            <a:off x="2514600" y="1562100"/>
            <a:ext cx="15188376" cy="784733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581400" y="4305300"/>
            <a:ext cx="99822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010400" y="6667500"/>
            <a:ext cx="83820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27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75" t="442" r="88750" b="886"/>
          <a:stretch/>
        </p:blipFill>
        <p:spPr>
          <a:xfrm>
            <a:off x="35860" y="1219200"/>
            <a:ext cx="1219200" cy="9029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876" t="29646" r="51868" b="51770"/>
          <a:stretch/>
        </p:blipFill>
        <p:spPr>
          <a:xfrm>
            <a:off x="1" y="0"/>
            <a:ext cx="3465221" cy="1254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236" t="8945" r="23052" b="18068"/>
          <a:stretch/>
        </p:blipFill>
        <p:spPr>
          <a:xfrm>
            <a:off x="2455070" y="1409700"/>
            <a:ext cx="15299529" cy="829805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477000" y="4229100"/>
            <a:ext cx="76962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81400" y="5981700"/>
            <a:ext cx="70866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81400" y="6896100"/>
            <a:ext cx="95250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581400" y="8496300"/>
            <a:ext cx="38862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581400" y="9410700"/>
            <a:ext cx="42672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4173200" y="9410700"/>
            <a:ext cx="3048000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44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122</Words>
  <Application>Microsoft Office PowerPoint</Application>
  <PresentationFormat>Произвольный</PresentationFormat>
  <Paragraphs>35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Times New Roman</vt:lpstr>
      <vt:lpstr>Wingdings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and White Minimal Professional Portfolio Presentation</dc:title>
  <dc:creator>user</dc:creator>
  <cp:lastModifiedBy>ADMIN</cp:lastModifiedBy>
  <cp:revision>118</cp:revision>
  <dcterms:created xsi:type="dcterms:W3CDTF">2006-08-16T00:00:00Z</dcterms:created>
  <dcterms:modified xsi:type="dcterms:W3CDTF">2025-03-04T06:54:13Z</dcterms:modified>
  <dc:identifier>DAGUkdcJjvI</dc:identifier>
</cp:coreProperties>
</file>