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69" r:id="rId5"/>
    <p:sldId id="270" r:id="rId6"/>
    <p:sldId id="271" r:id="rId7"/>
    <p:sldId id="279" r:id="rId8"/>
    <p:sldId id="281" r:id="rId9"/>
    <p:sldId id="278" r:id="rId10"/>
    <p:sldId id="282" r:id="rId11"/>
  </p:sldIdLst>
  <p:sldSz cx="12192000" cy="6858000"/>
  <p:notesSz cx="6858000" cy="9144000"/>
  <p:embeddedFontLst>
    <p:embeddedFont>
      <p:font typeface="Montserrat Medium" panose="020B0604020202020204" charset="-52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Permanent Marker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Yw5Ro3J2mIMVlGrwwfgI2VF8R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99"/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1-4482-B0B8-0E07BBF466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1-4482-B0B8-0E07BBF466CF}"/>
              </c:ext>
            </c:extLst>
          </c:dPt>
          <c:dLbls>
            <c:dLbl>
              <c:idx val="0"/>
              <c:layout>
                <c:manualLayout>
                  <c:x val="0.20030777907956482"/>
                  <c:y val="-0.170660018303392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D1-4482-B0B8-0E07BBF466CF}"/>
                </c:ext>
              </c:extLst>
            </c:dLbl>
            <c:dLbl>
              <c:idx val="1"/>
              <c:layout>
                <c:manualLayout>
                  <c:x val="-0.1655735538359567"/>
                  <c:y val="-5.88320358967121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D1-4482-B0B8-0E07BBF46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Пройшли курси підвищення кваліфікації у ЧНУ</c:v>
                </c:pt>
                <c:pt idx="1">
                  <c:v>Не пройшли курси підвищення кваліфікації у ЧНУ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1-4482-B0B8-0E07BBF46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20180525761218"/>
          <c:y val="0.79196282368556914"/>
          <c:w val="0.73987303717494413"/>
          <c:h val="0.17496379529585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53197073770036"/>
          <c:y val="0"/>
          <c:w val="0.50990059753169148"/>
          <c:h val="0.831491400773320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9-43D9-88C1-4F4C19EF5C5A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9-43D9-88C1-4F4C19EF5C5A}"/>
              </c:ext>
            </c:extLst>
          </c:dPt>
          <c:dPt>
            <c:idx val="2"/>
            <c:bubble3D val="0"/>
            <c:spPr>
              <a:solidFill>
                <a:srgbClr val="E054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69-43D9-88C1-4F4C19EF5C5A}"/>
              </c:ext>
            </c:extLst>
          </c:dPt>
          <c:dLbls>
            <c:dLbl>
              <c:idx val="0"/>
              <c:layout>
                <c:manualLayout>
                  <c:x val="7.6241134751773049E-2"/>
                  <c:y val="-0.10408679545624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69-43D9-88C1-4F4C19EF5C5A}"/>
                </c:ext>
              </c:extLst>
            </c:dLbl>
            <c:dLbl>
              <c:idx val="1"/>
              <c:layout>
                <c:manualLayout>
                  <c:x val="-4.7872340425531915E-2"/>
                  <c:y val="0.11854329482516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69-43D9-88C1-4F4C19EF5C5A}"/>
                </c:ext>
              </c:extLst>
            </c:dLbl>
            <c:dLbl>
              <c:idx val="2"/>
              <c:layout>
                <c:manualLayout>
                  <c:x val="-8.1560283687943297E-2"/>
                  <c:y val="-4.9152097854336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69-43D9-88C1-4F4C19EF5C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Початкова освіта</c:v>
                </c:pt>
                <c:pt idx="1">
                  <c:v>СО (Математика)</c:v>
                </c:pt>
                <c:pt idx="2">
                  <c:v>СО (Інформатика)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9-43D9-88C1-4F4C19EF5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48989222091935"/>
          <c:y val="0.7702472949271576"/>
          <c:w val="0.34930083207684137"/>
          <c:h val="0.22442588346285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388158262132128"/>
          <c:y val="5.8119358802311567E-2"/>
          <c:w val="0.48060576869380695"/>
          <c:h val="0.691262618240628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1-4859-9D43-5BC8B09A5C7A}"/>
              </c:ext>
            </c:extLst>
          </c:dPt>
          <c:dPt>
            <c:idx val="1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1-4859-9D43-5BC8B09A5C7A}"/>
              </c:ext>
            </c:extLst>
          </c:dPt>
          <c:dPt>
            <c:idx val="2"/>
            <c:bubble3D val="0"/>
            <c:spPr>
              <a:solidFill>
                <a:srgbClr val="E054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1-4859-9D43-5BC8B09A5C7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1-4859-9D43-5BC8B09A5C7A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71-4859-9D43-5BC8B09A5C7A}"/>
              </c:ext>
            </c:extLst>
          </c:dPt>
          <c:dLbls>
            <c:dLbl>
              <c:idx val="0"/>
              <c:layout>
                <c:manualLayout>
                  <c:x val="7.6241134751773049E-2"/>
                  <c:y val="-0.10408679545624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71-4859-9D43-5BC8B09A5C7A}"/>
                </c:ext>
              </c:extLst>
            </c:dLbl>
            <c:dLbl>
              <c:idx val="1"/>
              <c:layout>
                <c:manualLayout>
                  <c:x val="-0.15070921985815602"/>
                  <c:y val="0.13129436125713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88652482269506E-2"/>
                      <c:h val="0.15301226327024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71-4859-9D43-5BC8B09A5C7A}"/>
                </c:ext>
              </c:extLst>
            </c:dLbl>
            <c:dLbl>
              <c:idx val="2"/>
              <c:layout>
                <c:manualLayout>
                  <c:x val="-8.1560283687943297E-2"/>
                  <c:y val="-4.9152097854336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71-4859-9D43-5BC8B09A5C7A}"/>
                </c:ext>
              </c:extLst>
            </c:dLbl>
            <c:dLbl>
              <c:idx val="3"/>
              <c:layout>
                <c:manualLayout>
                  <c:x val="-8.5106382978723402E-2"/>
                  <c:y val="-8.670694918647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71-4859-9D43-5BC8B09A5C7A}"/>
                </c:ext>
              </c:extLst>
            </c:dLbl>
            <c:dLbl>
              <c:idx val="4"/>
              <c:layout>
                <c:manualLayout>
                  <c:x val="-6.5602836879432691E-2"/>
                  <c:y val="-0.107108584289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771-4859-9D43-5BC8B09A5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Початкова освіта</c:v>
                </c:pt>
                <c:pt idx="1">
                  <c:v>СО (Фізична культура)</c:v>
                </c:pt>
                <c:pt idx="2">
                  <c:v>СО (Історія)</c:v>
                </c:pt>
                <c:pt idx="3">
                  <c:v>СО (Географія)</c:v>
                </c:pt>
                <c:pt idx="4">
                  <c:v>СО (Румунська мова та література)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26</c:v>
                </c:pt>
                <c:pt idx="2">
                  <c:v>24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71-4859-9D43-5BC8B09A5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35040766180823"/>
          <c:y val="0.76792356937047912"/>
          <c:w val="0.5230596973250683"/>
          <c:h val="0.23207643062952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0.38315</cdr:x>
      <cdr:y>0.35044</cdr:y>
    </cdr:from>
    <cdr:to>
      <cdr:x>0.61097</cdr:x>
      <cdr:y>0.48394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64296" y="1512167"/>
          <a:ext cx="1584176" cy="5760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uk-UA" sz="1400" b="1" dirty="0" smtClean="0">
              <a:solidFill>
                <a:srgbClr val="C00000"/>
              </a:solidFill>
              <a:cs typeface="Times New Roman" panose="02020603050405020304" pitchFamily="18" charset="0"/>
            </a:rPr>
            <a:t>Зареєстровано</a:t>
          </a:r>
          <a:endParaRPr lang="uk-UA" sz="1400" b="1" dirty="0">
            <a:solidFill>
              <a:srgbClr val="C00000"/>
            </a:solidFill>
            <a:cs typeface="Times New Roman" panose="02020603050405020304" pitchFamily="18" charset="0"/>
          </a:endParaRPr>
        </a:p>
        <a:p xmlns:a="http://schemas.openxmlformats.org/drawingml/2006/main">
          <a:pPr algn="ctr">
            <a:defRPr/>
          </a:pPr>
          <a:r>
            <a:rPr lang="uk-UA" sz="1400" b="1" dirty="0" smtClean="0">
              <a:solidFill>
                <a:srgbClr val="C00000"/>
              </a:solidFill>
              <a:cs typeface="Times New Roman" panose="02020603050405020304" pitchFamily="18" charset="0"/>
            </a:rPr>
            <a:t>370</a:t>
          </a:r>
          <a:endParaRPr lang="en-US" sz="1400" b="1" dirty="0">
            <a:solidFill>
              <a:srgbClr val="C00000"/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0.40451</cdr:x>
      <cdr:y>0.35603</cdr:y>
    </cdr:from>
    <cdr:to>
      <cdr:x>0.65683</cdr:x>
      <cdr:y>0.49967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97424" y="1563858"/>
          <a:ext cx="1807318" cy="6309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uk-UA" sz="2000" b="1" dirty="0" smtClean="0">
              <a:solidFill>
                <a:srgbClr val="C00000"/>
              </a:solidFill>
              <a:cs typeface="Times New Roman" panose="02020603050405020304" pitchFamily="18" charset="0"/>
            </a:rPr>
            <a:t>Всього 61</a:t>
          </a:r>
          <a:endParaRPr lang="en-US" sz="2000" b="1" dirty="0">
            <a:solidFill>
              <a:srgbClr val="C00000"/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0.39402</cdr:x>
      <cdr:y>0.36112</cdr:y>
    </cdr:from>
    <cdr:to>
      <cdr:x>0.64633</cdr:x>
      <cdr:y>0.50476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2282" y="1798398"/>
          <a:ext cx="1807263" cy="715293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uk-UA" sz="2000" b="1" dirty="0" smtClean="0">
              <a:solidFill>
                <a:srgbClr val="C00000"/>
              </a:solidFill>
              <a:cs typeface="Times New Roman" panose="02020603050405020304" pitchFamily="18" charset="0"/>
            </a:rPr>
            <a:t>Всього 134</a:t>
          </a:r>
          <a:endParaRPr lang="en-US" sz="2000" b="1" dirty="0">
            <a:solidFill>
              <a:srgbClr val="C00000"/>
            </a:solidFill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23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9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25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97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5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94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29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784274" y="806499"/>
            <a:ext cx="59318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2540977" y="1517895"/>
            <a:ext cx="79775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3874476" y="2126640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784274" y="806499"/>
            <a:ext cx="59318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ctrTitle"/>
          </p:nvPr>
        </p:nvSpPr>
        <p:spPr>
          <a:xfrm>
            <a:off x="1499040" y="848917"/>
            <a:ext cx="9193919" cy="274477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3EBBF0"/>
              </a:buClr>
              <a:buSzPct val="90000"/>
              <a:defRPr/>
            </a:pPr>
            <a: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Організація</a:t>
            </a:r>
            <a:b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підвищення кваліфікації</a:t>
            </a:r>
            <a:b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педагогічних працівників</a:t>
            </a:r>
            <a:b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alt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закладів дошкільної, загальної середньої та фахової передвищої </a:t>
            </a:r>
            <a:r>
              <a:rPr lang="uk-UA" altLang="en-US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освіти</a:t>
            </a:r>
            <a:r>
              <a:rPr lang="uk-UA" altLang="en-US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altLang="en-US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altLang="en-US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університеті</a:t>
            </a:r>
            <a:r>
              <a:rPr lang="uk-UA" alt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</a:t>
            </a:r>
            <a:endParaRPr lang="uk-UA" sz="3600" b="1" i="1" dirty="0">
              <a:solidFill>
                <a:srgbClr val="C00000"/>
              </a:solidFill>
              <a:latin typeface="+mj-lt"/>
              <a:ea typeface="Permanent Marker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5031" r="37157" b="28860"/>
          <a:stretch/>
        </p:blipFill>
        <p:spPr>
          <a:xfrm>
            <a:off x="198275" y="3735735"/>
            <a:ext cx="7662040" cy="193420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12597" y="4966083"/>
            <a:ext cx="3627120" cy="70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BB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uk-UA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/>
                <a:ea typeface="+mn-ea"/>
                <a:cs typeface="+mn-cs"/>
              </a:rPr>
              <a:t>Звіт за 2024-2025 н.р.</a:t>
            </a:r>
            <a:endParaRPr kumimoji="0" lang="uk-UA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979" t="45089" r="10410" b="38125"/>
          <a:stretch/>
        </p:blipFill>
        <p:spPr>
          <a:xfrm>
            <a:off x="0" y="5669939"/>
            <a:ext cx="12192000" cy="118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94558" y="640080"/>
            <a:ext cx="602782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uk-UA" sz="4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Проєкт рішення</a:t>
            </a:r>
            <a:endParaRPr lang="uk-UA" sz="3200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618" t="28948" r="69203" b="9868"/>
          <a:stretch/>
        </p:blipFill>
        <p:spPr>
          <a:xfrm>
            <a:off x="-10312" y="0"/>
            <a:ext cx="102096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3931" y="2197894"/>
            <a:ext cx="72890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1. Інформацію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взяти до відома та розглянути на засіданнях кафедр.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2. Активізувати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рекламну кампанію щодо організації курсів підвищення кваліфікації в ЧНУ імені Юрія Федьковича серед педагогічних працівників закладів дошкільної, загальної середньої та фахової передвищої освіти.</a:t>
            </a:r>
          </a:p>
          <a:p>
            <a:pPr algn="just"/>
            <a:endParaRPr lang="uk-UA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3. Залучати </a:t>
            </a:r>
            <a:r>
              <a:rPr lang="uk-UA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слухачів курсів підвищення кваліфікації до опитувань (наприклад, анкетувань інтерактивного характеру) щодо якості їх проведення, пропозицій удосконалення, враховувати їх в організації наступних сесій.</a:t>
            </a:r>
          </a:p>
        </p:txBody>
      </p:sp>
    </p:spTree>
    <p:extLst>
      <p:ext uri="{BB962C8B-B14F-4D97-AF65-F5344CB8AC3E}">
        <p14:creationId xmlns:p14="http://schemas.microsoft.com/office/powerpoint/2010/main" val="23550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037" y="210815"/>
            <a:ext cx="2536988" cy="913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57199" y="210815"/>
            <a:ext cx="8425544" cy="24808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r>
              <a:rPr lang="uk-UA" alt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Всього </a:t>
            </a:r>
            <a: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зареєстрованих слухачів на курси підвищення кваліфікації </a:t>
            </a:r>
            <a:r>
              <a:rPr lang="uk-UA" alt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</a:t>
            </a:r>
          </a:p>
          <a:p>
            <a:pPr algn="ctr" latinLnBrk="1"/>
            <a:r>
              <a:rPr lang="uk-UA" alt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Чернівецькому </a:t>
            </a:r>
            <a: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національному університеті імені Юрія Федьковича</a:t>
            </a:r>
            <a:b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(на 2024-2025 </a:t>
            </a:r>
            <a:r>
              <a:rPr lang="uk-UA" alt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н.р</a:t>
            </a:r>
            <a: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.)</a:t>
            </a:r>
            <a:r>
              <a:rPr lang="uk-UA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uk-UA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altLang="en-US" sz="1800" b="1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станом на 20 травня 2025 р. </a:t>
            </a:r>
            <a:r>
              <a:rPr lang="uk-UA" altLang="en-US" sz="1800" b="1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–</a:t>
            </a:r>
            <a:r>
              <a:rPr lang="uk-UA" altLang="en-US" sz="1800" b="1" dirty="0">
                <a:solidFill>
                  <a:srgbClr val="AD160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</a:t>
            </a:r>
            <a:r>
              <a:rPr lang="uk-UA" altLang="en-US" sz="18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370 осіб</a:t>
            </a:r>
            <a:r>
              <a:rPr lang="uk-UA" altLang="en-US" sz="18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r>
              <a:rPr lang="uk-UA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uk-UA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uk-UA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 них  протягом  2024-2025 н. р. пройшли  підвищення  кваліфікації</a:t>
            </a:r>
            <a:r>
              <a:rPr lang="en-US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>
                <a:solidFill>
                  <a:srgbClr val="26262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uk-UA" altLang="en-US" sz="18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195 </a:t>
            </a:r>
            <a:r>
              <a:rPr lang="uk-UA" altLang="en-US" sz="18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педагогічних працівників </a:t>
            </a:r>
            <a:r>
              <a:rPr lang="uk-UA" alt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(53 </a:t>
            </a:r>
            <a:r>
              <a:rPr lang="uk-UA" altLang="en-US" sz="1800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% від зареєстрованих).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89179285"/>
              </p:ext>
            </p:extLst>
          </p:nvPr>
        </p:nvGraphicFramePr>
        <p:xfrm>
          <a:off x="1929054" y="2691630"/>
          <a:ext cx="6953689" cy="409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7653"/>
            <a:ext cx="7772400" cy="1550988"/>
          </a:xfrm>
        </p:spPr>
        <p:txBody>
          <a:bodyPr>
            <a:normAutofit/>
          </a:bodyPr>
          <a:lstStyle/>
          <a:p>
            <a:pPr algn="ctr"/>
            <a:r>
              <a:rPr lang="uk-UA" alt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Протягом </a:t>
            </a:r>
            <a:r>
              <a:rPr lang="uk-UA" alt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2024-2025 </a:t>
            </a:r>
            <a:r>
              <a:rPr lang="uk-UA" alt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н.р.</a:t>
            </a:r>
            <a:r>
              <a:rPr lang="uk-UA" altLang="en-US" sz="3600" b="1" i="1" dirty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altLang="en-US" sz="3600" b="1" i="1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altLang="en-US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відбулося </a:t>
            </a:r>
            <a:r>
              <a:rPr lang="uk-UA" altLang="en-US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дві сесії </a:t>
            </a:r>
            <a:endParaRPr lang="ru-RU" altLang="en-US" sz="5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1210" y="3393973"/>
            <a:ext cx="739357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EBBF0"/>
              </a:buClr>
              <a:buSzPct val="90000"/>
            </a:pPr>
            <a:r>
              <a:rPr lang="uk-UA" altLang="en-US" sz="3200" kern="12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листопад - грудень </a:t>
            </a:r>
            <a:r>
              <a:rPr lang="uk-UA" altLang="en-US" sz="3200" kern="1200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2024 </a:t>
            </a:r>
            <a:r>
              <a:rPr lang="uk-UA" altLang="en-US" sz="3200" kern="12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р.;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EBBF0"/>
              </a:buClr>
              <a:buSzPct val="90000"/>
            </a:pPr>
            <a:r>
              <a:rPr lang="uk-UA" altLang="en-US" sz="3200" kern="12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лютий </a:t>
            </a:r>
            <a:r>
              <a:rPr lang="uk-UA" altLang="en-US" sz="3200" kern="1200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– березень - квітень 2025 </a:t>
            </a:r>
            <a:r>
              <a:rPr lang="uk-UA" altLang="en-US" sz="3200" kern="12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р</a:t>
            </a:r>
            <a:r>
              <a:rPr lang="uk-UA" altLang="en-US" sz="3200" kern="1200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.</a:t>
            </a:r>
            <a:endParaRPr lang="uk-UA" altLang="en-US" sz="3200" kern="1200" dirty="0">
              <a:solidFill>
                <a:srgbClr val="002060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785011"/>
            <a:ext cx="12193057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/>
          <p:nvPr/>
        </p:nvSpPr>
        <p:spPr>
          <a:xfrm>
            <a:off x="-614141" y="2433476"/>
            <a:ext cx="5364095" cy="66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317001"/>
            <a:ext cx="4937760" cy="277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</a:pPr>
            <a:r>
              <a:rPr lang="uk-UA" altLang="en-US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 18 листопада по</a:t>
            </a:r>
          </a:p>
          <a:p>
            <a:pPr algn="ctr">
              <a:buClrTx/>
              <a:buFontTx/>
            </a:pPr>
            <a:r>
              <a:rPr lang="uk-UA" altLang="en-US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13 грудня 2024 р. –</a:t>
            </a:r>
            <a:r>
              <a:rPr lang="uk-UA" altLang="en-US" sz="3200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altLang="en-US" sz="3200" i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altLang="en-US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61 педагогічний працівник </a:t>
            </a:r>
            <a:endParaRPr lang="ru-RU" altLang="en-US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34312028"/>
              </p:ext>
            </p:extLst>
          </p:nvPr>
        </p:nvGraphicFramePr>
        <p:xfrm>
          <a:off x="4116986" y="2158333"/>
          <a:ext cx="7162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2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9451" y="748074"/>
            <a:ext cx="5133703" cy="24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Tx/>
              <a:buFontTx/>
            </a:pPr>
            <a:r>
              <a:rPr lang="uk-UA" altLang="en-US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 07 </a:t>
            </a:r>
            <a:r>
              <a:rPr lang="uk-UA" altLang="en-US" sz="3200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лютого</a:t>
            </a:r>
            <a:r>
              <a:rPr lang="uk-UA" altLang="en-US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по</a:t>
            </a:r>
          </a:p>
          <a:p>
            <a:pPr algn="ctr">
              <a:buClrTx/>
              <a:buFontTx/>
            </a:pPr>
            <a:r>
              <a:rPr lang="uk-UA" altLang="en-US" sz="3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13 квітня 2025 р. –</a:t>
            </a:r>
            <a:r>
              <a:rPr lang="uk-UA" altLang="en-US" sz="3200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altLang="en-US" sz="3200" i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altLang="en-US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134 педагогічних працівників</a:t>
            </a:r>
            <a:endParaRPr lang="ru-RU" altLang="en-US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68682025"/>
              </p:ext>
            </p:extLst>
          </p:nvPr>
        </p:nvGraphicFramePr>
        <p:xfrm>
          <a:off x="4198517" y="1518899"/>
          <a:ext cx="7162800" cy="497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6189"/>
            <a:ext cx="8778240" cy="1524862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Кількість</a:t>
            </a:r>
            <a:r>
              <a:rPr lang="uk-UA" sz="2400" b="1" i="1" spc="-40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слухачів</a:t>
            </a:r>
            <a:r>
              <a:rPr lang="uk-UA" sz="2400" b="1" i="1" spc="-3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курсів</a:t>
            </a:r>
            <a:r>
              <a:rPr lang="uk-UA" sz="2400" b="1" i="1" spc="-3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підвищення</a:t>
            </a:r>
            <a:r>
              <a:rPr lang="uk-UA" sz="2400" b="1" i="1" spc="-30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кваліфікації </a:t>
            </a:r>
            <a:r>
              <a:rPr lang="uk-UA" sz="2400" b="1" i="1" spc="-40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    </a:t>
            </a:r>
            <a:br>
              <a:rPr lang="uk-UA" sz="2400" b="1" i="1" spc="-40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у</a:t>
            </a:r>
            <a:r>
              <a:rPr lang="uk-UA" sz="2400" b="1" i="1" spc="-20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Чернівецькому</a:t>
            </a:r>
            <a:r>
              <a:rPr lang="uk-UA" sz="2400" b="1" i="1" spc="-20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національному</a:t>
            </a:r>
            <a:r>
              <a:rPr lang="uk-UA" sz="2400" b="1" i="1" spc="-20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університеті</a:t>
            </a:r>
            <a:r>
              <a:rPr lang="en-US" sz="1800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/>
            </a:r>
            <a:br>
              <a:rPr lang="en-US" sz="1800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імені</a:t>
            </a:r>
            <a:r>
              <a:rPr lang="uk-UA" sz="2400" b="1" i="1" spc="-2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Юрія</a:t>
            </a:r>
            <a:r>
              <a:rPr lang="uk-UA" sz="2400" b="1" i="1" spc="-1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Федьковича</a:t>
            </a:r>
            <a:r>
              <a:rPr lang="uk-UA" sz="2400" b="1" i="1" spc="-1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/>
            </a:r>
            <a:br>
              <a:rPr lang="uk-UA" sz="2400" b="1" i="1" spc="-1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</a:br>
            <a:r>
              <a:rPr lang="uk-UA" sz="2400" b="1" i="1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у</a:t>
            </a:r>
            <a:r>
              <a:rPr lang="uk-UA" sz="2400" b="1" i="1" spc="-15" dirty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2024-2025 н.р.</a:t>
            </a:r>
            <a:r>
              <a:rPr lang="uk-UA" sz="2400" b="1" i="1" spc="-15" dirty="0" smtClean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за</a:t>
            </a:r>
            <a:r>
              <a:rPr lang="uk-UA" sz="2400" b="1" i="1" spc="-15" dirty="0" smtClean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спеціальностями</a:t>
            </a:r>
            <a:endParaRPr lang="ru-RU" altLang="en-US" sz="4800" b="1" i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66519"/>
              </p:ext>
            </p:extLst>
          </p:nvPr>
        </p:nvGraphicFramePr>
        <p:xfrm>
          <a:off x="457200" y="2325188"/>
          <a:ext cx="8882743" cy="41627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37246">
                  <a:extLst>
                    <a:ext uri="{9D8B030D-6E8A-4147-A177-3AD203B41FA5}">
                      <a16:colId xmlns:a16="http://schemas.microsoft.com/office/drawing/2014/main" val="3569247166"/>
                    </a:ext>
                  </a:extLst>
                </a:gridCol>
                <a:gridCol w="2245497">
                  <a:extLst>
                    <a:ext uri="{9D8B030D-6E8A-4147-A177-3AD203B41FA5}">
                      <a16:colId xmlns:a16="http://schemas.microsoft.com/office/drawing/2014/main" val="1622676900"/>
                    </a:ext>
                  </a:extLst>
                </a:gridCol>
              </a:tblGrid>
              <a:tr h="12730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37310" marR="1337310" algn="ctr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154940" marR="149225" indent="-1905" algn="ctr">
                        <a:lnSpc>
                          <a:spcPct val="9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uk-UA" sz="2000" b="1" spc="-29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spc="-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слухачів,</a:t>
                      </a:r>
                      <a:r>
                        <a:rPr lang="uk-UA" sz="2000" b="1" spc="-29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uk-UA" sz="2000" b="1" spc="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пройшли</a:t>
                      </a:r>
                      <a:r>
                        <a:rPr lang="uk-UA" sz="2000" b="1" spc="-29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курси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27659"/>
                  </a:ext>
                </a:extLst>
              </a:tr>
              <a:tr h="3811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013</a:t>
                      </a:r>
                      <a:r>
                        <a:rPr lang="uk-UA" sz="2000" spc="-2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Початкова</a:t>
                      </a:r>
                      <a:r>
                        <a:rPr lang="uk-UA" sz="2000" spc="-2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освіта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4805" marR="34163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37559"/>
                  </a:ext>
                </a:extLst>
              </a:tr>
              <a:tr h="3811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014.11</a:t>
                      </a:r>
                      <a:r>
                        <a:rPr lang="uk-UA" sz="2000" spc="-5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uk-UA" sz="2000" spc="-4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uk-UA" sz="2000" spc="-4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(фізична</a:t>
                      </a:r>
                      <a:r>
                        <a:rPr lang="uk-UA" sz="2000" spc="-45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культура)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4805" marR="341630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173793"/>
                  </a:ext>
                </a:extLst>
              </a:tr>
              <a:tr h="3811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014.03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(історія)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4805" marR="34163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97461"/>
                  </a:ext>
                </a:extLst>
              </a:tr>
              <a:tr h="2995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014.04</a:t>
                      </a:r>
                      <a:r>
                        <a:rPr kumimoji="0" lang="uk-UA" sz="20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kumimoji="0" lang="uk-UA" sz="20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kumimoji="0" lang="uk-UA" sz="20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(математика)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3535" marR="341630" algn="ctr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2288"/>
                  </a:ext>
                </a:extLst>
              </a:tr>
              <a:tr h="3811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014.17</a:t>
                      </a:r>
                      <a:r>
                        <a:rPr kumimoji="0" lang="uk-UA" sz="20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Середня</a:t>
                      </a:r>
                      <a:r>
                        <a:rPr kumimoji="0" lang="uk-UA" sz="20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освіта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(географія)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3535" marR="34163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739462"/>
                  </a:ext>
                </a:extLst>
              </a:tr>
              <a:tr h="30127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014.02 Середня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(румунська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література)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4805" marR="34163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586062"/>
                  </a:ext>
                </a:extLst>
              </a:tr>
              <a:tr h="3742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014.09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kumimoji="0" lang="uk-UA" sz="20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(інформатика)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3535" marR="341630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580910"/>
                  </a:ext>
                </a:extLst>
              </a:tr>
              <a:tr h="3811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5143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343535" marR="34163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29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6189"/>
            <a:ext cx="8778240" cy="1524862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Кількість</a:t>
            </a:r>
            <a:r>
              <a:rPr lang="uk-UA" sz="2400" b="1" i="1" spc="-4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слухачів</a:t>
            </a:r>
            <a:r>
              <a:rPr lang="uk-UA" sz="2400" b="1" i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курсів</a:t>
            </a:r>
            <a:r>
              <a:rPr lang="uk-UA" sz="2400" b="1" i="1" spc="-3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підвищення</a:t>
            </a:r>
            <a:r>
              <a:rPr lang="uk-UA" sz="2400" b="1" i="1" spc="-3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кваліфікації </a:t>
            </a:r>
            <a:r>
              <a:rPr lang="uk-UA" sz="2400" b="1" i="1" spc="-40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    </a:t>
            </a:r>
            <a:br>
              <a:rPr lang="uk-UA" sz="2400" b="1" i="1" spc="-40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</a:b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у</a:t>
            </a:r>
            <a:r>
              <a:rPr lang="uk-UA" sz="2400" b="1" i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Чернівецькому</a:t>
            </a:r>
            <a:r>
              <a:rPr lang="uk-UA" sz="2400" b="1" i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національному</a:t>
            </a:r>
            <a:r>
              <a:rPr lang="uk-UA" sz="2400" b="1" i="1" spc="-2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університеті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/>
            </a:r>
            <a:b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</a:b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імені</a:t>
            </a:r>
            <a:r>
              <a:rPr lang="uk-UA" sz="2400" b="1" i="1" spc="-2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Юрія</a:t>
            </a:r>
            <a:r>
              <a:rPr lang="uk-UA" sz="2400" b="1" i="1" spc="-1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Федьковича</a:t>
            </a:r>
            <a:r>
              <a:rPr lang="uk-UA" sz="2400" b="1" i="1" spc="-1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/>
            </a:r>
            <a:br>
              <a:rPr lang="uk-UA" sz="2400" b="1" i="1" spc="-1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</a:b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у</a:t>
            </a:r>
            <a:r>
              <a:rPr lang="uk-UA" sz="2400" b="1" i="1" spc="-15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2024-2025 н.р.</a:t>
            </a:r>
            <a:r>
              <a:rPr lang="uk-UA" sz="2400" b="1" i="1" spc="-15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за</a:t>
            </a:r>
            <a:r>
              <a:rPr lang="uk-UA" sz="2400" b="1" i="1" spc="-15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Arial" panose="020B0604020202020204" pitchFamily="34" charset="0"/>
              </a:rPr>
              <a:t>спеціальностями</a:t>
            </a:r>
            <a:endParaRPr lang="ru-RU" altLang="en-US" sz="4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042" t="32589" r="25268" b="12232"/>
          <a:stretch/>
        </p:blipFill>
        <p:spPr>
          <a:xfrm>
            <a:off x="1384663" y="1449977"/>
            <a:ext cx="8347167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622" y="528880"/>
            <a:ext cx="8094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Прогнозована кількість</a:t>
            </a:r>
            <a:r>
              <a:rPr kumimoji="0" lang="uk-UA" sz="2800" b="1" i="1" u="none" strike="noStrike" kern="1200" cap="none" spc="-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слухачів</a:t>
            </a:r>
            <a:endParaRPr lang="uk-UA" sz="2800" b="1" i="1" kern="1200" spc="-35" dirty="0">
              <a:solidFill>
                <a:srgbClr val="C00000"/>
              </a:solidFill>
              <a:latin typeface="Georgia" panose="02040502050405020303" pitchFamily="18" charset="0"/>
              <a:ea typeface="Arial" panose="020B0604020202020204" pitchFamily="34" charset="0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на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2026 р.</a:t>
            </a:r>
            <a:r>
              <a:rPr lang="uk-UA" sz="2800" b="1" i="1" kern="1200" spc="-15" noProof="0" dirty="0" smtClean="0">
                <a:solidFill>
                  <a:srgbClr val="C00000"/>
                </a:solidFill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за</a:t>
            </a:r>
            <a:r>
              <a:rPr kumimoji="0" lang="uk-UA" sz="2800" b="1" i="1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j-cs"/>
              </a:rPr>
              <a:t>спеціальностями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28914"/>
              </p:ext>
            </p:extLst>
          </p:nvPr>
        </p:nvGraphicFramePr>
        <p:xfrm>
          <a:off x="836022" y="1482987"/>
          <a:ext cx="10633166" cy="5293724"/>
        </p:xfrm>
        <a:graphic>
          <a:graphicData uri="http://schemas.openxmlformats.org/drawingml/2006/table">
            <a:tbl>
              <a:tblPr firstRow="1" bandRow="1"/>
              <a:tblGrid>
                <a:gridCol w="5132522">
                  <a:extLst>
                    <a:ext uri="{9D8B030D-6E8A-4147-A177-3AD203B41FA5}">
                      <a16:colId xmlns:a16="http://schemas.microsoft.com/office/drawing/2014/main" val="104144523"/>
                    </a:ext>
                  </a:extLst>
                </a:gridCol>
                <a:gridCol w="1374782">
                  <a:extLst>
                    <a:ext uri="{9D8B030D-6E8A-4147-A177-3AD203B41FA5}">
                      <a16:colId xmlns:a16="http://schemas.microsoft.com/office/drawing/2014/main" val="2020280702"/>
                    </a:ext>
                  </a:extLst>
                </a:gridCol>
                <a:gridCol w="1466434">
                  <a:extLst>
                    <a:ext uri="{9D8B030D-6E8A-4147-A177-3AD203B41FA5}">
                      <a16:colId xmlns:a16="http://schemas.microsoft.com/office/drawing/2014/main" val="4148957467"/>
                    </a:ext>
                  </a:extLst>
                </a:gridCol>
                <a:gridCol w="2659428">
                  <a:extLst>
                    <a:ext uri="{9D8B030D-6E8A-4147-A177-3AD203B41FA5}">
                      <a16:colId xmlns:a16="http://schemas.microsoft.com/office/drawing/2014/main" val="2848296486"/>
                    </a:ext>
                  </a:extLst>
                </a:gridCol>
              </a:tblGrid>
              <a:tr h="9315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0" dirty="0" smtClean="0">
                        <a:ln w="0" cap="flat" cmpd="sng" algn="ctr">
                          <a:solidFill>
                            <a:srgbClr val="050505"/>
                          </a:solidFill>
                          <a:prstDash val="solid"/>
                          <a:miter lim="400000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42852">
                            <a:lumMod val="60000"/>
                            <a:lumOff val="40000"/>
                          </a:srgbClr>
                        </a:gs>
                        <a:gs pos="37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0" dirty="0" smtClean="0">
                        <a:ln w="0" cap="flat" cmpd="sng" algn="ctr">
                          <a:solidFill>
                            <a:srgbClr val="050505"/>
                          </a:solidFill>
                          <a:prstDash val="solid"/>
                          <a:miter lim="400000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Приблизна </a:t>
                      </a: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42852">
                            <a:lumMod val="60000"/>
                            <a:lumOff val="40000"/>
                          </a:srgbClr>
                        </a:gs>
                        <a:gs pos="37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0" dirty="0" smtClean="0">
                        <a:ln w="0" cap="flat" cmpd="sng" algn="ctr">
                          <a:solidFill>
                            <a:srgbClr val="050505"/>
                          </a:solidFill>
                          <a:prstDash val="solid"/>
                          <a:miter lim="400000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Приблизна </a:t>
                      </a: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груп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42852">
                            <a:lumMod val="60000"/>
                            <a:lumOff val="40000"/>
                          </a:srgbClr>
                        </a:gs>
                        <a:gs pos="37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0" dirty="0" smtClean="0">
                        <a:ln w="0" cap="flat" cmpd="sng" algn="ctr">
                          <a:solidFill>
                            <a:srgbClr val="050505"/>
                          </a:solidFill>
                          <a:prstDash val="solid"/>
                          <a:miter lim="400000"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Орієнтовний </a:t>
                      </a: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період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42852">
                            <a:lumMod val="60000"/>
                            <a:lumOff val="40000"/>
                          </a:srgbClr>
                        </a:gs>
                        <a:gs pos="37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6475837"/>
                  </a:ext>
                </a:extLst>
              </a:tr>
              <a:tr h="3986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013 Початкова освіта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лютий/березень,</a:t>
                      </a:r>
                      <a:r>
                        <a:rPr lang="uk-UA" sz="1600" b="0" baseline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1738312"/>
                  </a:ext>
                </a:extLst>
              </a:tr>
              <a:tr h="3649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014.01 Середня освіта (Українська мова та література)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лютий/березень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0692543"/>
                  </a:ext>
                </a:extLst>
              </a:tr>
              <a:tr h="3878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014.02 Середня освіта (Мова та література англійська)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квітень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2815483"/>
                  </a:ext>
                </a:extLst>
              </a:tr>
              <a:tr h="3649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014.02 Середня освіта (Мова та література румунська)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лютий/березень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3333315"/>
                  </a:ext>
                </a:extLst>
              </a:tr>
              <a:tr h="43338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014.03 Середня освіта (Історія)</a:t>
                      </a:r>
                      <a:endParaRPr lang="en-US" sz="16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лютий/березень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7994236"/>
                  </a:ext>
                </a:extLst>
              </a:tr>
              <a:tr h="3649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014.04 Середня освіта (Математика)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</a:t>
                      </a: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5390651"/>
                  </a:ext>
                </a:extLst>
              </a:tr>
              <a:tr h="3319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014.07 Середня освіта (Географія)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лютий/березень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9562561"/>
                  </a:ext>
                </a:extLst>
              </a:tr>
              <a:tr h="3067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014.09 Середня освіта (Інформатика)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листопад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415025"/>
                  </a:ext>
                </a:extLst>
              </a:tr>
              <a:tr h="3649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014.11 Середня освіта (Фізична культура)</a:t>
                      </a:r>
                      <a:endParaRPr lang="en-US" sz="16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лютий/березень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6774676"/>
                  </a:ext>
                </a:extLst>
              </a:tr>
              <a:tr h="2479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014.13 Середня освіта (Музичне мистецтво)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smtClean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жовтень/листопад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106709"/>
                  </a:ext>
                </a:extLst>
              </a:tr>
              <a:tr h="2479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017 Фізична культура і спорт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 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98611997"/>
                  </a:ext>
                </a:extLst>
              </a:tr>
              <a:tr h="4959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072 Фінанси, банківська справа, страхування та фондовий ринок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ln w="0" cap="flat" cmpd="sng" algn="ctr">
                            <a:solidFill>
                              <a:srgbClr val="050505"/>
                            </a:solidFill>
                            <a:prstDash val="solid"/>
                            <a:miter lim="400000"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червень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297FD5">
                            <a:lumMod val="20000"/>
                            <a:lumOff val="80000"/>
                          </a:srgbClr>
                        </a:gs>
                        <a:gs pos="50000">
                          <a:sysClr val="window" lastClr="FFFFFF">
                            <a:tint val="98000"/>
                            <a:satMod val="130000"/>
                            <a:shade val="90000"/>
                            <a:lumMod val="103000"/>
                          </a:sysClr>
                        </a:gs>
                        <a:gs pos="100000">
                          <a:sysClr val="window" lastClr="FFFFFF">
                            <a:shade val="63000"/>
                            <a:satMod val="120000"/>
                          </a:sys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060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0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18548" y="3429000"/>
            <a:ext cx="6027820" cy="2034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1"/>
            <a:r>
              <a:rPr lang="uk-UA" sz="40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3200" i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618" t="28948" r="69203" b="9868"/>
          <a:stretch/>
        </p:blipFill>
        <p:spPr>
          <a:xfrm>
            <a:off x="-10312" y="0"/>
            <a:ext cx="1020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ЧНУ (2)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лои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лои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лои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362</Words>
  <Application>Microsoft Office PowerPoint</Application>
  <PresentationFormat>Широкоэкранный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Montserrat Medium</vt:lpstr>
      <vt:lpstr>Trebuchet MS</vt:lpstr>
      <vt:lpstr>Wingdings</vt:lpstr>
      <vt:lpstr>Calibri</vt:lpstr>
      <vt:lpstr>Georgia</vt:lpstr>
      <vt:lpstr>Permanent Marker</vt:lpstr>
      <vt:lpstr>Тема ЧНУ (2)</vt:lpstr>
      <vt:lpstr>Організація підвищення кваліфікації педагогічних працівників закладів дошкільної, загальної середньої та фахової передвищої освіти в університеті                </vt:lpstr>
      <vt:lpstr>Презентация PowerPoint</vt:lpstr>
      <vt:lpstr>Протягом 2024-2025 н.р. відбулося дві сесії </vt:lpstr>
      <vt:lpstr>Презентация PowerPoint</vt:lpstr>
      <vt:lpstr>Презентация PowerPoint</vt:lpstr>
      <vt:lpstr>Кількість слухачів курсів підвищення кваліфікації       у Чернівецькому національному університеті імені Юрія Федьковича у 2024-2025 н.р. за спеціальностями</vt:lpstr>
      <vt:lpstr>Кількість слухачів курсів підвищення кваліфікації       у Чернівецькому національному університеті імені Юрія Федьковича у 2024-2025 н.р. за спеціальностями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науково-педагогічних працівників- слухачів курсів ПК</dc:title>
  <dc:creator>Таня</dc:creator>
  <cp:lastModifiedBy>admin</cp:lastModifiedBy>
  <cp:revision>61</cp:revision>
  <dcterms:created xsi:type="dcterms:W3CDTF">2024-07-29T10:01:29Z</dcterms:created>
  <dcterms:modified xsi:type="dcterms:W3CDTF">2025-05-20T13:33:54Z</dcterms:modified>
</cp:coreProperties>
</file>