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ppt/theme/themeOverride20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21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7" r:id="rId2"/>
    <p:sldId id="412" r:id="rId3"/>
    <p:sldId id="423" r:id="rId4"/>
    <p:sldId id="425" r:id="rId5"/>
    <p:sldId id="427" r:id="rId6"/>
    <p:sldId id="428" r:id="rId7"/>
    <p:sldId id="429" r:id="rId8"/>
    <p:sldId id="430" r:id="rId9"/>
    <p:sldId id="431" r:id="rId10"/>
    <p:sldId id="432" r:id="rId11"/>
    <p:sldId id="433" r:id="rId12"/>
    <p:sldId id="443" r:id="rId13"/>
    <p:sldId id="434" r:id="rId14"/>
    <p:sldId id="444" r:id="rId15"/>
    <p:sldId id="445" r:id="rId16"/>
    <p:sldId id="435" r:id="rId17"/>
    <p:sldId id="447" r:id="rId18"/>
    <p:sldId id="448" r:id="rId19"/>
    <p:sldId id="446" r:id="rId20"/>
    <p:sldId id="436" r:id="rId21"/>
    <p:sldId id="437" r:id="rId22"/>
    <p:sldId id="438" r:id="rId23"/>
    <p:sldId id="424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E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17" autoAdjust="0"/>
    <p:restoredTop sz="94651" autoAdjust="0"/>
  </p:normalViewPr>
  <p:slideViewPr>
    <p:cSldViewPr snapToGrid="0" snapToObjects="1">
      <p:cViewPr varScale="1">
        <p:scale>
          <a:sx n="109" d="100"/>
          <a:sy n="109" d="100"/>
        </p:scale>
        <p:origin x="1176" y="2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A40DB6-D628-438A-9060-03CD29626704}" type="datetimeFigureOut">
              <a:rPr lang="uk-UA" smtClean="0"/>
              <a:pPr/>
              <a:t>12.05.2021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7A7F44-85EF-4ECE-8324-4C1EFC3D278F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1269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41EA47-D924-E24C-BACD-76826496F4FA}" type="datetimeFigureOut">
              <a:rPr lang="en-US" smtClean="0"/>
              <a:pPr/>
              <a:t>5/12/2021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676621-A2FB-4B4F-B5A2-A2C59971A5CB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95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76621-A2FB-4B4F-B5A2-A2C59971A5C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6778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676621-A2FB-4B4F-B5A2-A2C59971A5C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31317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76621-A2FB-4B4F-B5A2-A2C59971A5C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164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B85FD-61B1-4BD9-9844-CD145EF376DE}" type="datetime1">
              <a:rPr lang="en-US" smtClean="0"/>
              <a:pPr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7D77-901A-3642-843D-2FAAB87BAC81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356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87BA0-964F-4DD0-9EE9-DF916E6390BA}" type="datetime1">
              <a:rPr lang="en-US" smtClean="0"/>
              <a:pPr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7D77-901A-3642-843D-2FAAB87BAC81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471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D8903-0CD4-4654-B134-55296F1DBB58}" type="datetime1">
              <a:rPr lang="en-US" smtClean="0"/>
              <a:pPr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7D77-901A-3642-843D-2FAAB87BAC81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294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6FAF4-5544-4ABC-87BA-44D1B04C52F8}" type="datetime1">
              <a:rPr lang="en-US" smtClean="0"/>
              <a:pPr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7D77-901A-3642-843D-2FAAB87BAC81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320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4AE72-132D-4CC2-8B02-A530BEEFA1F2}" type="datetime1">
              <a:rPr lang="en-US" smtClean="0"/>
              <a:pPr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7D77-901A-3642-843D-2FAAB87BAC81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402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19B23-5525-4DA6-972F-E2F35102B8E0}" type="datetime1">
              <a:rPr lang="en-US" smtClean="0"/>
              <a:pPr/>
              <a:t>5/12/2021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7D77-901A-3642-843D-2FAAB87BAC81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696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77BD-4C62-4FED-B242-ED47674FBADA}" type="datetime1">
              <a:rPr lang="en-US" smtClean="0"/>
              <a:pPr/>
              <a:t>5/12/2021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7D77-901A-3642-843D-2FAAB87BAC81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987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0EAC9-BF44-4846-8C2B-C07FD6FB75F3}" type="datetime1">
              <a:rPr lang="en-US" smtClean="0"/>
              <a:pPr/>
              <a:t>5/12/2021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7D77-901A-3642-843D-2FAAB87BAC81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10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BE9B5-995D-41DE-ABCF-483EF81A4D6B}" type="datetime1">
              <a:rPr lang="en-US" smtClean="0"/>
              <a:pPr/>
              <a:t>5/12/2021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7D77-901A-3642-843D-2FAAB87BAC81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381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EDAE1-CE3F-41F1-B5A2-7F4F04522A56}" type="datetime1">
              <a:rPr lang="en-US" smtClean="0"/>
              <a:pPr/>
              <a:t>5/12/2021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7D77-901A-3642-843D-2FAAB87BAC81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32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686A-BDB5-4239-AEEE-FC2536C79262}" type="datetime1">
              <a:rPr lang="en-US" smtClean="0"/>
              <a:pPr/>
              <a:t>5/12/2021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7D77-901A-3642-843D-2FAAB87BAC81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359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06108-FFB7-4594-A211-AC29C22C7568}" type="datetime1">
              <a:rPr lang="en-US" smtClean="0"/>
              <a:pPr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E7D77-901A-3642-843D-2FAAB87BAC81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420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9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0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1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3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4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5.xml"/><Relationship Id="rId5" Type="http://schemas.openxmlformats.org/officeDocument/2006/relationships/image" Target="../media/image7.emf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6.xml"/><Relationship Id="rId5" Type="http://schemas.openxmlformats.org/officeDocument/2006/relationships/image" Target="../media/image8.emf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7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8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9.xml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0.xml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nvi@mon.gov.ua" TargetMode="External"/><Relationship Id="rId4" Type="http://schemas.openxmlformats.org/officeDocument/2006/relationships/hyperlink" Target="mailto:ikravchuk@mon.gov.ua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1.xml"/><Relationship Id="rId5" Type="http://schemas.openxmlformats.org/officeDocument/2006/relationships/image" Target="../media/image6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6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7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8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99674" y="5896566"/>
            <a:ext cx="3809493" cy="656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200" baseline="30000" dirty="0" smtClean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Світлана </a:t>
            </a:r>
            <a:r>
              <a:rPr lang="uk-UA" sz="2200" baseline="30000" dirty="0" err="1" smtClean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Кретович</a:t>
            </a:r>
            <a:endParaRPr lang="uk-UA" sz="2200" baseline="30000" dirty="0" smtClean="0"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uk-UA" sz="2200" baseline="30000" dirty="0" smtClean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Київ, травень,</a:t>
            </a:r>
            <a:r>
              <a:rPr lang="uk-UA" sz="2200" dirty="0" smtClean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uk-UA" sz="2200" baseline="30000" dirty="0" smtClean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2021</a:t>
            </a:r>
            <a:endParaRPr lang="ru-RU" sz="2200" baseline="30000" dirty="0"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9674" y="2521283"/>
            <a:ext cx="854612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baseline="30000" dirty="0" err="1">
                <a:solidFill>
                  <a:schemeClr val="bg1"/>
                </a:solidFill>
                <a:latin typeface="Arial Black" panose="020B0A04020102020204" pitchFamily="34" charset="0"/>
                <a:cs typeface="Arial" pitchFamily="34" charset="0"/>
              </a:rPr>
              <a:t>Освітні</a:t>
            </a:r>
            <a:r>
              <a:rPr lang="ru-RU" sz="8000" b="1" baseline="30000" dirty="0">
                <a:solidFill>
                  <a:schemeClr val="bg1"/>
                </a:solidFill>
                <a:latin typeface="Arial Black" panose="020B0A04020102020204" pitchFamily="34" charset="0"/>
                <a:cs typeface="Arial" pitchFamily="34" charset="0"/>
              </a:rPr>
              <a:t> </a:t>
            </a:r>
            <a:r>
              <a:rPr lang="ru-RU" sz="8000" b="1" baseline="30000" dirty="0" err="1">
                <a:solidFill>
                  <a:schemeClr val="bg1"/>
                </a:solidFill>
                <a:latin typeface="Arial Black" panose="020B0A04020102020204" pitchFamily="34" charset="0"/>
                <a:cs typeface="Arial" pitchFamily="34" charset="0"/>
              </a:rPr>
              <a:t>центри</a:t>
            </a:r>
            <a:r>
              <a:rPr lang="ru-RU" sz="8000" b="1" baseline="30000" dirty="0">
                <a:solidFill>
                  <a:schemeClr val="bg1"/>
                </a:solidFill>
                <a:latin typeface="Arial Black" panose="020B0A04020102020204" pitchFamily="34" charset="0"/>
                <a:cs typeface="Arial" pitchFamily="34" charset="0"/>
              </a:rPr>
              <a:t>:</a:t>
            </a:r>
          </a:p>
          <a:p>
            <a:r>
              <a:rPr lang="ru-RU" sz="8000" b="1" baseline="30000" dirty="0">
                <a:solidFill>
                  <a:schemeClr val="bg1"/>
                </a:solidFill>
                <a:latin typeface="Arial Black" panose="020B0A04020102020204" pitchFamily="34" charset="0"/>
                <a:cs typeface="Arial" pitchFamily="34" charset="0"/>
              </a:rPr>
              <a:t>«КРИМ-</a:t>
            </a:r>
            <a:r>
              <a:rPr lang="ru-RU" sz="8000" b="1" baseline="30000" dirty="0" err="1">
                <a:solidFill>
                  <a:schemeClr val="bg1"/>
                </a:solidFill>
                <a:latin typeface="Arial Black" panose="020B0A04020102020204" pitchFamily="34" charset="0"/>
                <a:cs typeface="Arial" pitchFamily="34" charset="0"/>
              </a:rPr>
              <a:t>Україна</a:t>
            </a:r>
            <a:r>
              <a:rPr lang="ru-RU" sz="8000" b="1" baseline="30000" dirty="0">
                <a:solidFill>
                  <a:schemeClr val="bg1"/>
                </a:solidFill>
                <a:latin typeface="Arial Black" panose="020B0A04020102020204" pitchFamily="34" charset="0"/>
                <a:cs typeface="Arial" pitchFamily="34" charset="0"/>
              </a:rPr>
              <a:t>» і</a:t>
            </a:r>
          </a:p>
          <a:p>
            <a:r>
              <a:rPr lang="ru-RU" sz="8000" b="1" baseline="30000" dirty="0">
                <a:solidFill>
                  <a:schemeClr val="bg1"/>
                </a:solidFill>
                <a:latin typeface="Arial Black" panose="020B0A04020102020204" pitchFamily="34" charset="0"/>
                <a:cs typeface="Arial" pitchFamily="34" charset="0"/>
              </a:rPr>
              <a:t>«ДОНБАС-</a:t>
            </a:r>
            <a:r>
              <a:rPr lang="ru-RU" sz="8000" b="1" baseline="30000" dirty="0" err="1">
                <a:solidFill>
                  <a:schemeClr val="bg1"/>
                </a:solidFill>
                <a:latin typeface="Arial Black" panose="020B0A04020102020204" pitchFamily="34" charset="0"/>
                <a:cs typeface="Arial" pitchFamily="34" charset="0"/>
              </a:rPr>
              <a:t>Україна</a:t>
            </a:r>
            <a:r>
              <a:rPr lang="ru-RU" sz="8000" b="1" baseline="30000" dirty="0">
                <a:solidFill>
                  <a:schemeClr val="bg1"/>
                </a:solidFill>
                <a:latin typeface="Arial Black" panose="020B0A04020102020204" pitchFamily="34" charset="0"/>
                <a:cs typeface="Arial" pitchFamily="34" charset="0"/>
              </a:rPr>
              <a:t>»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6641" y="527954"/>
            <a:ext cx="3312370" cy="597046"/>
          </a:xfrm>
          <a:prstGeom prst="rect">
            <a:avLst/>
          </a:prstGeom>
        </p:spPr>
      </p:pic>
      <p:sp>
        <p:nvSpPr>
          <p:cNvPr id="2" name="Місце для номера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7D77-901A-3642-843D-2FAAB87BAC8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64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4249" y="1150301"/>
            <a:ext cx="115980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400" b="1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ПІД ЧАС ВСТУПНОЇ КАМПАНІЇ 2021:</a:t>
            </a: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9055" y="1789044"/>
            <a:ext cx="1150254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uk-UA" sz="3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Освітні центри працюють з </a:t>
            </a:r>
            <a:r>
              <a:rPr kumimoji="0" lang="uk-UA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07</a:t>
            </a:r>
            <a:r>
              <a:rPr kumimoji="0" lang="uk-UA" sz="3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червня до </a:t>
            </a:r>
            <a:r>
              <a:rPr kumimoji="0" lang="uk-UA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24</a:t>
            </a:r>
            <a:r>
              <a:rPr kumimoji="0" lang="uk-UA" sz="3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вересня 2021 року</a:t>
            </a: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Можна вступати лише через </a:t>
            </a:r>
            <a:r>
              <a:rPr kumimoji="0" lang="uk-UA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один</a:t>
            </a: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освітній </a:t>
            </a:r>
            <a:r>
              <a:rPr kumimoji="0" lang="uk-UA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центр (до 5 </a:t>
            </a: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заяв)</a:t>
            </a: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 рейтингових списках та наказах про зарахування прізвища вступників шифруються</a:t>
            </a: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Вступати через ОЦ мають право також діти, які проживають та навчаються  на лінії розмежування</a:t>
            </a:r>
            <a:endParaRPr kumimoji="0" lang="uk-UA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Місце для номера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9E7D77-901A-3642-843D-2FAAB87BAC8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7431" y="235998"/>
            <a:ext cx="7004911" cy="57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7348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4249" y="1150301"/>
            <a:ext cx="115980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800" b="1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Особливості вступу через освітні центри</a:t>
            </a:r>
            <a:endParaRPr kumimoji="0" lang="uk-UA" sz="4800" b="1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0819" y="2260818"/>
            <a:ext cx="11479327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uk-UA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мають право вступати через </a:t>
            </a:r>
            <a:r>
              <a:rPr kumimoji="0" lang="uk-UA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один</a:t>
            </a:r>
            <a:r>
              <a:rPr kumimoji="0" lang="uk-UA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освітній центр до закладу вищої (фахової передвищої) освіти, на базі якого створений ОЦ, на місця державного замовлення в межах встановленої </a:t>
            </a:r>
            <a:r>
              <a:rPr kumimoji="0" lang="uk-UA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квоти 2</a:t>
            </a:r>
            <a:endParaRPr lang="uk-UA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uk-UA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Тимчасову довідку, яку вступники з ТОТ отримують у школі (при ОЦ) після вступу до ЗВО або ЗФПО протягом трьох місяців має бути замінено на свідоцтво про ПЗСО ( у разі вступу до коледжів свідоцтво про БЗСО). У разі неподання оригіналу документа у встановлений строк наказ про зарахування скасовується в частині зарахування такого вступника. </a:t>
            </a:r>
          </a:p>
        </p:txBody>
      </p:sp>
      <p:sp>
        <p:nvSpPr>
          <p:cNvPr id="3" name="Місце для номера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9E7D77-901A-3642-843D-2FAAB87BAC8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88336" y="274041"/>
            <a:ext cx="7004911" cy="57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8698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4249" y="1150301"/>
            <a:ext cx="115980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800" b="1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Особливості вступу через освітні центри</a:t>
            </a:r>
            <a:endParaRPr kumimoji="0" lang="uk-UA" sz="4800" b="1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0819" y="2260818"/>
            <a:ext cx="1147932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lvl="0" indent="-571500" algn="just"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Квота-2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встановлюється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Правилах </a:t>
            </a:r>
            <a:r>
              <a:rPr lang="ru-RU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прийому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закладах </a:t>
            </a:r>
            <a:r>
              <a:rPr lang="ru-RU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вищої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освіти в </a:t>
            </a:r>
            <a:r>
              <a:rPr lang="ru-RU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обсязі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ru-RU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відсотків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(але не </a:t>
            </a:r>
            <a:r>
              <a:rPr lang="ru-RU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менше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одного </a:t>
            </a:r>
            <a:r>
              <a:rPr lang="ru-RU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місця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та </a:t>
            </a: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ru-RU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відсотків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(у закладах </a:t>
            </a:r>
            <a:r>
              <a:rPr lang="ru-RU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вищої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освіти (</a:t>
            </a:r>
            <a:r>
              <a:rPr lang="ru-RU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структурних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підрозділах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закладів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вищої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освіти), </a:t>
            </a:r>
            <a:r>
              <a:rPr lang="ru-RU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функціонують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території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Донецької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Луганської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областей, і </a:t>
            </a:r>
            <a:r>
              <a:rPr lang="ru-RU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переміщених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закладах </a:t>
            </a:r>
            <a:r>
              <a:rPr lang="ru-RU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вищої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освіти) максимального (</a:t>
            </a:r>
            <a:r>
              <a:rPr lang="ru-RU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загального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обсягу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державного </a:t>
            </a:r>
            <a:r>
              <a:rPr lang="ru-RU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замовлення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відкритими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закритими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фіксованими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конкурсними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пропозиціями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(з </a:t>
            </a:r>
            <a:r>
              <a:rPr lang="ru-RU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округленням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цілого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числа)</a:t>
            </a:r>
            <a:endParaRPr kumimoji="0" lang="uk-UA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Місце для номера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9E7D77-901A-3642-843D-2FAAB87BAC8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35583" y="307662"/>
            <a:ext cx="7004911" cy="57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4695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7908" y="1442688"/>
            <a:ext cx="115980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800" b="1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Особливості вступу через освітні центри</a:t>
            </a:r>
            <a:endParaRPr kumimoji="0" lang="uk-UA" sz="4800" b="1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9950" y="2699238"/>
            <a:ext cx="11479327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Подача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документів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та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зарахування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для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здобуття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ОС бакалавра (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магістра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медичного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фармацевтичного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та ветеринарного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спрямування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 на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навчання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за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кошти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державного бюджету в межах Квоти-2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відбувається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в два 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етапи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основний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sz="28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етап</a:t>
            </a: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(бюджет)–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до 20 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липня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завершальний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sz="28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етап</a:t>
            </a: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бюджет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та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контракт)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 до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20 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вересня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endParaRPr kumimoji="0" lang="uk-UA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Місце для номера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9E7D77-901A-3642-843D-2FAAB87BAC8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41090" y="392045"/>
            <a:ext cx="7004911" cy="57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7246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7908" y="1442688"/>
            <a:ext cx="115980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800" b="1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Особливості вступу через освітні центри</a:t>
            </a:r>
            <a:endParaRPr kumimoji="0" lang="uk-UA" sz="4800" b="1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9950" y="2699238"/>
            <a:ext cx="11479327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Подача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документів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та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зарахування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для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здобуття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ОПС 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фахового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молодшого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бакалавра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 </a:t>
            </a:r>
            <a:r>
              <a:rPr kumimoji="0" lang="ru-RU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основі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базової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загальної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середньої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освіти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кошти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державного бюджету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(в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межах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Квоти-2)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відбувається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в два 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етапи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основний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sz="28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етап</a:t>
            </a: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(бюджет)–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до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13 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липня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завершальний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sz="28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етап</a:t>
            </a: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бюджет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та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контракт)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 до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20 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вересня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endParaRPr kumimoji="0" lang="uk-UA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Місце для номера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9E7D77-901A-3642-843D-2FAAB87BAC8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41090" y="392045"/>
            <a:ext cx="7004911" cy="57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7398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7908" y="1442688"/>
            <a:ext cx="115980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800" b="1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Особливості вступу через освітні центри</a:t>
            </a:r>
            <a:endParaRPr kumimoji="0" lang="uk-UA" sz="4800" b="1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9950" y="2699238"/>
            <a:ext cx="11479327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Подача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документів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та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зарахування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для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здобуття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ОПС 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фахового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молодшого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бакалавра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 </a:t>
            </a:r>
            <a:r>
              <a:rPr kumimoji="0" lang="ru-RU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основі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повної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загальної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середньої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освіти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кошти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державного бюджету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(в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межах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Квоти-2)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відбувається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в два 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етапи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основний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sz="28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етап</a:t>
            </a: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(бюджет)–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до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26 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липня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завершальний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sz="28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етап</a:t>
            </a: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бюджет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та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контракт)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 до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20 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вересня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endParaRPr kumimoji="0" lang="uk-UA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Місце для номера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9E7D77-901A-3642-843D-2FAAB87BAC8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41090" y="392045"/>
            <a:ext cx="7004911" cy="57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6005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4249" y="1150301"/>
            <a:ext cx="115980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Результати моніторингу публічної інформації щодо роботи ОЦ (198)</a:t>
            </a:r>
            <a:endParaRPr kumimoji="0" lang="uk-UA" sz="3600" b="1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Місце для номера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9E7D77-901A-3642-843D-2FAAB87BAC8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87089" y="297415"/>
            <a:ext cx="7004911" cy="573074"/>
          </a:xfrm>
          <a:prstGeom prst="rect">
            <a:avLst/>
          </a:prstGeom>
        </p:spPr>
      </p:pic>
      <p:sp>
        <p:nvSpPr>
          <p:cNvPr id="8" name="Прямокутник 7"/>
          <p:cNvSpPr/>
          <p:nvPr/>
        </p:nvSpPr>
        <p:spPr>
          <a:xfrm>
            <a:off x="955431" y="2335196"/>
            <a:ext cx="107647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Наявність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вступну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кампанію-2021 на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сайті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ЗВО для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вступників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тимчасово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окупованих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територій</a:t>
            </a: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47445" y="3590945"/>
            <a:ext cx="8379069" cy="1992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1733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4249" y="1150301"/>
            <a:ext cx="115980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Результати моніторингу публічної інформації щодо роботи ОЦ (198)</a:t>
            </a:r>
            <a:endParaRPr kumimoji="0" lang="uk-UA" sz="3600" b="1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Місце для номера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9E7D77-901A-3642-843D-2FAAB87BAC8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87089" y="297415"/>
            <a:ext cx="7004911" cy="573074"/>
          </a:xfrm>
          <a:prstGeom prst="rect">
            <a:avLst/>
          </a:prstGeom>
        </p:spPr>
      </p:pic>
      <p:sp>
        <p:nvSpPr>
          <p:cNvPr id="5" name="Прямокутник 4"/>
          <p:cNvSpPr/>
          <p:nvPr/>
        </p:nvSpPr>
        <p:spPr>
          <a:xfrm>
            <a:off x="923192" y="2477534"/>
            <a:ext cx="107354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освітніх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центрів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Представлені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111 ЗВО,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56%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загальної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кількості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60585" y="4044461"/>
            <a:ext cx="9451730" cy="2206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7354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4249" y="1150301"/>
            <a:ext cx="115980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Результати моніторингу публічної інформації щодо роботи ОЦ (198)</a:t>
            </a:r>
            <a:endParaRPr kumimoji="0" lang="uk-UA" sz="3600" b="1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Місце для номера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9E7D77-901A-3642-843D-2FAAB87BAC8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87089" y="297415"/>
            <a:ext cx="7004911" cy="573074"/>
          </a:xfrm>
          <a:prstGeom prst="rect">
            <a:avLst/>
          </a:prstGeom>
        </p:spPr>
      </p:pic>
      <p:sp>
        <p:nvSpPr>
          <p:cNvPr id="8" name="Прямокутник 7"/>
          <p:cNvSpPr/>
          <p:nvPr/>
        </p:nvSpPr>
        <p:spPr>
          <a:xfrm>
            <a:off x="694592" y="2455650"/>
            <a:ext cx="1115743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Наявність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інформаційних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матеріалів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сайті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ЗВО для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вступників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ТОТ, у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ГО Фонду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Відкрита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політика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”. </a:t>
            </a: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Таблиця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4582417"/>
              </p:ext>
            </p:extLst>
          </p:nvPr>
        </p:nvGraphicFramePr>
        <p:xfrm>
          <a:off x="1565030" y="3533423"/>
          <a:ext cx="8941777" cy="1734380"/>
        </p:xfrm>
        <a:graphic>
          <a:graphicData uri="http://schemas.openxmlformats.org/drawingml/2006/table">
            <a:tbl>
              <a:tblPr/>
              <a:tblGrid>
                <a:gridCol w="3070151">
                  <a:extLst>
                    <a:ext uri="{9D8B030D-6E8A-4147-A177-3AD203B41FA5}">
                      <a16:colId xmlns:a16="http://schemas.microsoft.com/office/drawing/2014/main" val="75219974"/>
                    </a:ext>
                  </a:extLst>
                </a:gridCol>
                <a:gridCol w="2935813">
                  <a:extLst>
                    <a:ext uri="{9D8B030D-6E8A-4147-A177-3AD203B41FA5}">
                      <a16:colId xmlns:a16="http://schemas.microsoft.com/office/drawing/2014/main" val="1250078325"/>
                    </a:ext>
                  </a:extLst>
                </a:gridCol>
                <a:gridCol w="2935813">
                  <a:extLst>
                    <a:ext uri="{9D8B030D-6E8A-4147-A177-3AD203B41FA5}">
                      <a16:colId xmlns:a16="http://schemas.microsoft.com/office/drawing/2014/main" val="4090809734"/>
                    </a:ext>
                  </a:extLst>
                </a:gridCol>
              </a:tblGrid>
              <a:tr h="5899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загальна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кількість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ЗВО</a:t>
                      </a:r>
                      <a:endParaRPr lang="uk-UA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Інформаційні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1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матеріали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є</a:t>
                      </a:r>
                      <a:endParaRPr lang="uk-UA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071414"/>
                  </a:ext>
                </a:extLst>
              </a:tr>
              <a:tr h="45664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198</a:t>
                      </a:r>
                      <a:endParaRPr lang="uk-UA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ТАК</a:t>
                      </a:r>
                      <a:endParaRPr lang="uk-UA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НІ</a:t>
                      </a:r>
                      <a:endParaRPr lang="uk-UA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9070217"/>
                  </a:ext>
                </a:extLst>
              </a:tr>
              <a:tr h="58990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79</a:t>
                      </a:r>
                      <a:endParaRPr lang="uk-UA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119</a:t>
                      </a:r>
                      <a:endParaRPr lang="uk-UA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6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77863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4249" y="1150301"/>
            <a:ext cx="115980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Завдання, вирішення яких потребує відповідної підтримки місцевих органів управління у сфері освіти  </a:t>
            </a:r>
            <a:endParaRPr kumimoji="0" lang="uk-UA" sz="3600" b="1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4251" y="2910254"/>
            <a:ext cx="11285896" cy="3339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uk-UA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Визначення переліку закладів загальної середньої освіти, які увійдуть до складу освітніх центрів</a:t>
            </a: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uk-UA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Організація проведення державної підсумкової атестації за спрощеною процедурою у визначених ЗЗСО</a:t>
            </a: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uk-UA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Забезпечення своєчасної видачі документів про загальну середню освіту особам, які вступають через ОЦ за спрощеною процедурою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uk-UA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Місце для номера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9E7D77-901A-3642-843D-2FAAB87BAC8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87089" y="297415"/>
            <a:ext cx="7004911" cy="57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0961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номера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7D77-901A-3642-843D-2FAAB87BAC8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78385" y="2148772"/>
            <a:ext cx="1127293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uk-UA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Перелік закладів вищої/фахової передвищої освіти визначено:</a:t>
            </a:r>
            <a:endParaRPr lang="uk-UA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Наказ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ом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 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 від 13.03.2020 року №394</a:t>
            </a:r>
          </a:p>
          <a:p>
            <a:pPr marL="571500" indent="-57150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Наказом 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МВС 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 від 04.05.2020 року №373</a:t>
            </a:r>
          </a:p>
          <a:p>
            <a:pPr marL="571500" indent="-57150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Наказами 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МКІП 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 від 21.04.2020 №1665 та від 21.04.2020 №1666</a:t>
            </a:r>
          </a:p>
          <a:p>
            <a:pPr marL="571500" indent="-57150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Наказом 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МОЗ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26.05.2020 року №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1254</a:t>
            </a:r>
          </a:p>
          <a:p>
            <a:pPr marL="571500" indent="-57150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Рішеннями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залучення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комунальних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закладів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освіти до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ОЦ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6519" y="1106910"/>
            <a:ext cx="109566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60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Заклади освіти, на базі яких створюються освітні центри</a:t>
            </a:r>
            <a:endParaRPr lang="uk-UA" sz="6000" b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58862" y="410957"/>
            <a:ext cx="6928338" cy="420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</a:t>
            </a:r>
            <a:r>
              <a:rPr lang="ru-RU" sz="3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центри</a:t>
            </a:r>
            <a:r>
              <a:rPr lang="ru-RU" sz="3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3200" b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Крим-Україна</a:t>
            </a:r>
            <a:r>
              <a:rPr lang="ru-RU" sz="3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і «</a:t>
            </a:r>
            <a:r>
              <a:rPr lang="ru-RU" sz="3200" b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Донбас-Україна</a:t>
            </a:r>
            <a:r>
              <a:rPr lang="ru-RU" sz="3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31245187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4249" y="1150301"/>
            <a:ext cx="115980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Першочергові завдання для відповідальних за роботу ОЦ у закладах освіти:</a:t>
            </a:r>
            <a:endParaRPr kumimoji="0" lang="uk-UA" sz="3200" b="1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5120" y="2140568"/>
            <a:ext cx="11285896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uk-UA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Внести</a:t>
            </a:r>
            <a:r>
              <a:rPr kumimoji="0" lang="uk-UA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зміни до Правил прийому закладу вищої (фахової передвищої) освіти (Правила прийому через ОЦ як додаток до Правил прийому);</a:t>
            </a: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uk-UA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uk-U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Перевірити інформацію про ОЦ, яку розміщено на офіційному сайті МОН: мають бути зазначені контактні телефони, електронна адреса, інші можливі засоби зв’язку;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uk-UA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uk-UA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uk-UA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uk-UA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Місце для номера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9E7D77-901A-3642-843D-2FAAB87BAC8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66406" y="284963"/>
            <a:ext cx="7004911" cy="57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4743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4249" y="1150301"/>
            <a:ext cx="115980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Першочергові завдання для ОЦ:</a:t>
            </a:r>
            <a:endParaRPr kumimoji="0" lang="uk-UA" sz="3600" b="1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5120" y="2140568"/>
            <a:ext cx="11285896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lvl="0" indent="-57150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kumimoji="0" lang="uk-UA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Забезпечити протиепідемічні заходи під час роботи ОЦ з дотриманням вимог постанови </a:t>
            </a:r>
            <a:r>
              <a:rPr kumimoji="0" lang="uk-U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КМУ від </a:t>
            </a:r>
            <a:r>
              <a:rPr lang="uk-UA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 грудня 2020 р. №1236 «Про встановлення карантину та запровадження обмежувальних протиепідемічних заходів з метою запобігання поширенню на території України гострої респіраторної хвороби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COVID-19, </a:t>
            </a:r>
            <a:r>
              <a:rPr lang="uk-UA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спричиненої </a:t>
            </a:r>
            <a:r>
              <a:rPr lang="uk-UA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коронавірусом</a:t>
            </a:r>
            <a:r>
              <a:rPr lang="uk-UA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SARS-CoV-2»</a:t>
            </a:r>
            <a:endParaRPr kumimoji="0" lang="uk-UA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uk-UA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Місце для номера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9E7D77-901A-3642-843D-2FAAB87BAC8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08144" y="405259"/>
            <a:ext cx="7004911" cy="57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055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9277" y="1496914"/>
            <a:ext cx="10918072" cy="4196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600" b="1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cs typeface="Arial" pitchFamily="34" charset="0"/>
              </a:rPr>
              <a:t>Для довідок: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3600" b="1" i="0" u="none" strike="noStrike" kern="1200" cap="none" spc="0" normalizeH="0" baseline="30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800" b="1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Кравчук Ірина Михайлівна </a:t>
            </a:r>
            <a:r>
              <a:rPr kumimoji="0" lang="uk-UA" sz="2800" i="0" u="none" strike="noStrike" kern="1200" cap="none" spc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cs typeface="Arial" pitchFamily="34" charset="0"/>
              </a:rPr>
              <a:t>(</a:t>
            </a:r>
            <a:r>
              <a:rPr lang="uk-UA" sz="2800" baseline="30000" dirty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Начальник відділу організаційного забезпечення та контролю головного управління вищої освіти і освіти дорослих директорату фахової передвищої, вищої </a:t>
            </a:r>
            <a:r>
              <a:rPr lang="uk-UA" sz="2800" baseline="300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освіти)</a:t>
            </a:r>
            <a:endParaRPr lang="uk-UA" sz="2800" baseline="30000" dirty="0">
              <a:solidFill>
                <a:prstClr val="black"/>
              </a:solidFill>
              <a:latin typeface="Arial Narrow" panose="020B0606020202030204" pitchFamily="34" charset="0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  <a:hlinkClick r:id="rId4"/>
              </a:rPr>
              <a:t>ikravchuk@mon.gov.ua</a:t>
            </a:r>
            <a:endParaRPr kumimoji="0" lang="en-US" sz="4800" b="1" i="0" u="none" strike="noStrike" kern="1200" cap="none" spc="0" normalizeH="0" baseline="30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3600" b="1" i="0" u="none" strike="noStrike" kern="1200" cap="none" spc="0" normalizeH="0" baseline="30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600" b="1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З технічних питань (внесення інформації до ЄДЕБО):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3600" b="1" i="0" u="none" strike="noStrike" kern="1200" cap="none" spc="0" normalizeH="0" baseline="30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 pitchFamily="34" charset="0"/>
            </a:endParaRPr>
          </a:p>
          <a:p>
            <a:r>
              <a:rPr kumimoji="0" lang="uk-UA" sz="4800" b="1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Носок Віталій </a:t>
            </a:r>
            <a:r>
              <a:rPr lang="uk-UA" sz="4800" b="1" baseline="300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Йосипович </a:t>
            </a:r>
            <a:r>
              <a:rPr lang="uk-UA" sz="2800" baseline="300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(державний експерт </a:t>
            </a:r>
            <a:r>
              <a:rPr lang="uk-UA" sz="2800" baseline="30000" dirty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директорату фахової передвищої, вищої освіти)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  <a:hlinkClick r:id="rId5"/>
              </a:rPr>
              <a:t>nvi@mon.gov.ua</a:t>
            </a:r>
            <a:endParaRPr kumimoji="0" lang="uk-UA" sz="4800" b="1" i="0" u="none" strike="noStrike" kern="1200" cap="none" spc="0" normalizeH="0" baseline="30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Місце для номера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9E7D77-901A-3642-843D-2FAAB87BAC8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281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1" y="2786439"/>
            <a:ext cx="117465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7200" b="1" baseline="30000" dirty="0">
                <a:latin typeface="Arial Narrow" panose="020B0606020202030204" pitchFamily="34" charset="0"/>
                <a:cs typeface="Arial" pitchFamily="34" charset="0"/>
              </a:rPr>
              <a:t>ДЯКУЮ ЗА УВАГУ</a:t>
            </a:r>
            <a:r>
              <a:rPr lang="uk-UA" sz="7200" b="1" baseline="30000" dirty="0" smtClean="0">
                <a:latin typeface="Arial Narrow" panose="020B0606020202030204" pitchFamily="34" charset="0"/>
                <a:cs typeface="Arial" pitchFamily="34" charset="0"/>
              </a:rPr>
              <a:t>!</a:t>
            </a:r>
            <a:endParaRPr lang="uk-UA" sz="7200" b="1" baseline="30000" dirty="0"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3" name="Місце для номера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7D77-901A-3642-843D-2FAAB87BAC81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87089" y="293755"/>
            <a:ext cx="7004911" cy="57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239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4249" y="1146646"/>
            <a:ext cx="115980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7200" b="1" baseline="30000" dirty="0" smtClean="0">
                <a:latin typeface="Arial Narrow" panose="020B0606020202030204" pitchFamily="34" charset="0"/>
                <a:cs typeface="Arial" pitchFamily="34" charset="0"/>
              </a:rPr>
              <a:t>Карантин </a:t>
            </a:r>
            <a:endParaRPr lang="uk-UA" sz="7200" b="1" baseline="30000" dirty="0"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0574" y="1562144"/>
            <a:ext cx="1184505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itchFamily="2" charset="2"/>
              <a:buChar char="ü"/>
            </a:pPr>
            <a:r>
              <a:rPr lang="uk-UA" sz="3200" dirty="0" smtClean="0">
                <a:latin typeface="Arial Narrow" panose="020B0606020202030204" pitchFamily="34" charset="0"/>
              </a:rPr>
              <a:t>Забезпечення виконання постанови КМУ від </a:t>
            </a:r>
            <a:r>
              <a:rPr lang="ru-RU" sz="3200" dirty="0" smtClean="0">
                <a:latin typeface="Arial Narrow" panose="020B0606020202030204" pitchFamily="34" charset="0"/>
              </a:rPr>
              <a:t>09 </a:t>
            </a:r>
            <a:r>
              <a:rPr lang="ru-RU" sz="3200" dirty="0" err="1">
                <a:latin typeface="Arial Narrow" panose="020B0606020202030204" pitchFamily="34" charset="0"/>
              </a:rPr>
              <a:t>грудня</a:t>
            </a:r>
            <a:r>
              <a:rPr lang="ru-RU" sz="3200" dirty="0">
                <a:latin typeface="Arial Narrow" panose="020B0606020202030204" pitchFamily="34" charset="0"/>
              </a:rPr>
              <a:t> 2020 р. </a:t>
            </a:r>
            <a:r>
              <a:rPr lang="ru-RU" sz="3200" dirty="0" smtClean="0">
                <a:latin typeface="Arial Narrow" panose="020B0606020202030204" pitchFamily="34" charset="0"/>
              </a:rPr>
              <a:t>№1236 </a:t>
            </a:r>
            <a:r>
              <a:rPr lang="uk-UA" sz="3200" dirty="0">
                <a:latin typeface="Arial Narrow" panose="020B0606020202030204" pitchFamily="34" charset="0"/>
              </a:rPr>
              <a:t>«Про встановлення карантину та запровадження обмежувальних протиепідемічних заходів з метою запобігання поширенню на території України гострої респіраторної хвороби </a:t>
            </a:r>
            <a:r>
              <a:rPr lang="en-US" sz="3200" dirty="0">
                <a:latin typeface="Arial Narrow" panose="020B0606020202030204" pitchFamily="34" charset="0"/>
              </a:rPr>
              <a:t>COVID-19, </a:t>
            </a:r>
            <a:r>
              <a:rPr lang="uk-UA" sz="3200" dirty="0">
                <a:latin typeface="Arial Narrow" panose="020B0606020202030204" pitchFamily="34" charset="0"/>
              </a:rPr>
              <a:t>спричиненої </a:t>
            </a:r>
            <a:r>
              <a:rPr lang="uk-UA" sz="3200" dirty="0" err="1">
                <a:latin typeface="Arial Narrow" panose="020B0606020202030204" pitchFamily="34" charset="0"/>
              </a:rPr>
              <a:t>коронавірусом</a:t>
            </a:r>
            <a:r>
              <a:rPr lang="uk-UA" sz="3200" dirty="0">
                <a:latin typeface="Arial Narrow" panose="020B0606020202030204" pitchFamily="34" charset="0"/>
              </a:rPr>
              <a:t> </a:t>
            </a:r>
            <a:r>
              <a:rPr lang="en-US" sz="3200" dirty="0">
                <a:latin typeface="Arial Narrow" panose="020B0606020202030204" pitchFamily="34" charset="0"/>
              </a:rPr>
              <a:t>SARS-CoV-2</a:t>
            </a:r>
            <a:r>
              <a:rPr lang="uk-UA" sz="3200" dirty="0" smtClean="0">
                <a:latin typeface="Arial Narrow" panose="020B0606020202030204" pitchFamily="34" charset="0"/>
              </a:rPr>
              <a:t>»</a:t>
            </a:r>
          </a:p>
          <a:p>
            <a:pPr marL="342900" indent="-342900" algn="just">
              <a:buFont typeface="Wingdings" pitchFamily="2" charset="2"/>
              <a:buChar char="ü"/>
            </a:pPr>
            <a:endParaRPr lang="uk-UA" sz="3200" dirty="0">
              <a:latin typeface="Arial Narrow" panose="020B0606020202030204" pitchFamily="34" charset="0"/>
            </a:endParaRPr>
          </a:p>
          <a:p>
            <a:pPr algn="just"/>
            <a:r>
              <a:rPr lang="uk-UA" sz="3200" b="1" dirty="0" smtClean="0">
                <a:latin typeface="Arial Narrow" panose="020B0606020202030204" pitchFamily="34" charset="0"/>
              </a:rPr>
              <a:t>ВАЖЛИВО!</a:t>
            </a:r>
            <a:r>
              <a:rPr lang="uk-UA" sz="3200" dirty="0" smtClean="0">
                <a:latin typeface="Arial Narrow" panose="020B0606020202030204" pitchFamily="34" charset="0"/>
              </a:rPr>
              <a:t> Не </a:t>
            </a:r>
            <a:r>
              <a:rPr lang="uk-UA" sz="3200" dirty="0">
                <a:latin typeface="Arial Narrow" panose="020B0606020202030204" pitchFamily="34" charset="0"/>
              </a:rPr>
              <a:t>підлягають самоізоляції</a:t>
            </a:r>
            <a:r>
              <a:rPr lang="uk-UA" sz="3200" dirty="0" smtClean="0">
                <a:latin typeface="Arial Narrow" panose="020B0606020202030204" pitchFamily="34" charset="0"/>
              </a:rPr>
              <a:t>: особи, </a:t>
            </a:r>
            <a:r>
              <a:rPr lang="uk-UA" sz="3200" dirty="0">
                <a:latin typeface="Arial Narrow" panose="020B0606020202030204" pitchFamily="34" charset="0"/>
              </a:rPr>
              <a:t>які мають намір вступити до закладів освіти, розташованих на території, де органи державної влади здійснюють свої повноваження в повному </a:t>
            </a:r>
            <a:r>
              <a:rPr lang="uk-UA" sz="3200" dirty="0" smtClean="0">
                <a:latin typeface="Arial Narrow" panose="020B0606020202030204" pitchFamily="34" charset="0"/>
              </a:rPr>
              <a:t>обсязі, та одна особа, яка її супроводжує.</a:t>
            </a:r>
            <a:endParaRPr lang="uk-UA" sz="3200" dirty="0">
              <a:latin typeface="Arial Narrow" panose="020B0606020202030204" pitchFamily="34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endParaRPr lang="uk-UA" sz="3200" dirty="0" smtClean="0">
              <a:latin typeface="Arial Narrow" panose="020B0606020202030204" pitchFamily="34" charset="0"/>
            </a:endParaRPr>
          </a:p>
          <a:p>
            <a:pPr algn="just"/>
            <a:endParaRPr lang="uk-UA" sz="3200" spc="-150" dirty="0">
              <a:latin typeface="Arial Narrow" panose="020B0606020202030204" pitchFamily="34" charset="0"/>
            </a:endParaRPr>
          </a:p>
        </p:txBody>
      </p:sp>
      <p:sp>
        <p:nvSpPr>
          <p:cNvPr id="3" name="Місце для номера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7D77-901A-3642-843D-2FAAB87BAC81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7431" y="219373"/>
            <a:ext cx="7004911" cy="57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9383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номера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9E7D77-901A-3642-843D-2FAAB87BAC8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46246" y="2043328"/>
            <a:ext cx="1078597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uk-UA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Умовами </a:t>
            </a:r>
            <a:r>
              <a:rPr lang="uk-UA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прийому для здобуття вищої освіти  в 2021 році</a:t>
            </a:r>
            <a:r>
              <a:rPr lang="uk-UA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затвердженими </a:t>
            </a:r>
            <a:r>
              <a:rPr lang="uk-UA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наказом Міністерства освіти і науки України  від 15 жовтня 2020 року № 1274, </a:t>
            </a:r>
            <a:r>
              <a:rPr lang="uk-UA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зареєстрованим </a:t>
            </a:r>
            <a:r>
              <a:rPr lang="uk-UA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Міністерстві юстиції України 09 грудня 2020 року за </a:t>
            </a:r>
            <a:r>
              <a:rPr lang="uk-UA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№1225/35508</a:t>
            </a:r>
          </a:p>
          <a:p>
            <a:pPr lvl="0" algn="just"/>
            <a:endParaRPr lang="uk-UA" sz="28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uk-UA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Умовами </a:t>
            </a:r>
            <a:r>
              <a:rPr lang="uk-UA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прийому на навчання до закладів фахової передвищої освіти у 2021 році</a:t>
            </a:r>
            <a:r>
              <a:rPr lang="uk-UA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затвердженими </a:t>
            </a:r>
            <a:r>
              <a:rPr lang="uk-UA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наказом Міністерства освіти і науки України від 30 </a:t>
            </a:r>
            <a:r>
              <a:rPr lang="uk-UA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жовтня 2020 </a:t>
            </a:r>
            <a:r>
              <a:rPr lang="uk-UA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року № 1342, </a:t>
            </a:r>
            <a:r>
              <a:rPr lang="uk-UA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зареєстрованим </a:t>
            </a:r>
            <a:r>
              <a:rPr lang="uk-UA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Міністерстві юстиції України 11 грудня 2020 року за № </a:t>
            </a:r>
            <a:r>
              <a:rPr lang="uk-UA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1235/35518</a:t>
            </a:r>
            <a:endParaRPr kumimoji="0" lang="uk-UA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05577" y="1046490"/>
            <a:ext cx="9390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Робота освітніх центрів регламентується:</a:t>
            </a:r>
            <a:endParaRPr kumimoji="0" lang="uk-UA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21923" y="267385"/>
            <a:ext cx="7004911" cy="57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9152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номера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9E7D77-901A-3642-843D-2FAAB87BAC8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3492" y="1631265"/>
            <a:ext cx="10785977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Порядком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прийому для здобуття вищої, фахової передвищої та професійної  (професійно-технічної) освіти осіб, які проживають на тимчасово окупованій території Автономної Республіки Крим та міста Севастополя, тимчасово окупованій території окремих районів Донецької та Луганської областей, території населених пунктів на лінії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зіткнення, затвердженим наказом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Міністерства освіти і науки України від 01 березня 2021 року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271, зареєстрованим в Міністерстві юстиції 15 квітня 2021 року №505/36127</a:t>
            </a:r>
          </a:p>
          <a:p>
            <a:pPr algn="just"/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Розпорядженням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Кабінету Міністрів України від 7 листопада 2014 р. № 1085-р «Про затвердження переліку населених пунктів, на території яких органи державної влади тимчасово не здійснюють свої повноваження, та переліку населених пунктів, що розташовані на лінії зіткнення»</a:t>
            </a:r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endParaRPr kumimoji="0" lang="uk-UA" sz="2200" b="1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05577" y="1046490"/>
            <a:ext cx="9390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Робота освітніх центрів регламентується:</a:t>
            </a:r>
            <a:endParaRPr kumimoji="0" lang="uk-UA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05096" y="326415"/>
            <a:ext cx="7011008" cy="57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1383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номера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9E7D77-901A-3642-843D-2FAAB87BAC8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7211" y="2326358"/>
            <a:ext cx="11272936" cy="321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uk-UA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заклад вищої або фахової передвищої освіти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4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ТА</a:t>
            </a: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uk-UA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Заклад загальної середньої освіти, який співпрацює з закладом вищої або фахової передвищої освіти </a:t>
            </a:r>
            <a:r>
              <a:rPr kumimoji="0" lang="uk-UA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(перелік визначається засновником і оприлюднюється центральним органом виконавчої влади у сфері освіти і науки)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uk-UA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51162" y="1203626"/>
            <a:ext cx="8807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Освітній центр це:</a:t>
            </a:r>
            <a:endParaRPr kumimoji="0" lang="uk-UA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87089" y="223689"/>
            <a:ext cx="7004911" cy="57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0514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номера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9E7D77-901A-3642-843D-2FAAB87BAC8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51162" y="1203626"/>
            <a:ext cx="8807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Освітні центри:</a:t>
            </a:r>
            <a:endParaRPr kumimoji="0" lang="uk-UA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8863" y="2075319"/>
            <a:ext cx="11351284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ормують електронні запрошення для вступників з ТОТ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uk-UA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забезпечують </a:t>
            </a:r>
            <a:r>
              <a:rPr kumimoji="0" lang="uk-U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консультування та допомогу в оформленні </a:t>
            </a:r>
            <a:r>
              <a:rPr kumimoji="0" lang="uk-UA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освітньої</a:t>
            </a: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uk-UA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декларації </a:t>
            </a: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вступника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endParaRPr kumimoji="0" lang="uk-UA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сприяють </a:t>
            </a:r>
            <a:r>
              <a:rPr kumimoji="0" lang="uk-U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проведенню річного оцінювання та державної підсумкової атестації </a:t>
            </a: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вступника </a:t>
            </a:r>
            <a:r>
              <a:rPr kumimoji="0" lang="uk-U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 української мови та історії України, видачу йому документів державного зразка про базову або повну загальну середню </a:t>
            </a: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освіту;</a:t>
            </a:r>
            <a:endParaRPr kumimoji="0" lang="uk-UA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08144" y="197040"/>
            <a:ext cx="7004911" cy="57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1426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номера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9E7D77-901A-3642-843D-2FAAB87BAC8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51162" y="1026654"/>
            <a:ext cx="8807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Освітні центри:</a:t>
            </a:r>
            <a:endParaRPr kumimoji="0" lang="uk-UA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1703" y="1577404"/>
            <a:ext cx="1127293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організовують </a:t>
            </a:r>
            <a:r>
              <a:rPr kumimoji="0" lang="uk-U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оформлення документів </a:t>
            </a: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вступника, </a:t>
            </a:r>
            <a:r>
              <a:rPr kumimoji="0" lang="uk-U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проведення вступного випробування до закладу </a:t>
            </a: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вищої/фахової передвищої освіти </a:t>
            </a:r>
            <a:r>
              <a:rPr kumimoji="0" lang="uk-U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та (в разі проходження конкурсного відбору) надання рекомендації для вступу до </a:t>
            </a: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закладу вищої/фахової передвищої освіти </a:t>
            </a:r>
            <a:r>
              <a:rPr kumimoji="0" lang="uk-UA" sz="24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uk-UA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відповідальний - </a:t>
            </a:r>
            <a:r>
              <a:rPr kumimoji="0" lang="uk-UA" sz="24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заклад вищої/фахової передвищої освіти</a:t>
            </a:r>
            <a:r>
              <a:rPr kumimoji="0" lang="uk-UA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r>
              <a:rPr kumimoji="0" lang="uk-U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до закладів професійної (професійно-технічної) освіти</a:t>
            </a: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endParaRPr kumimoji="0" lang="uk-UA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сприяють </a:t>
            </a:r>
            <a:r>
              <a:rPr kumimoji="0" lang="uk-U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поселенню </a:t>
            </a: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вступника </a:t>
            </a:r>
            <a:r>
              <a:rPr kumimoji="0" lang="uk-U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 час проходження річного оцінювання, державної підсумкової атестації та проведення вступного випробування до гуртожитку закладу вищої або фахової передвищої  освіти (у разі </a:t>
            </a: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необхідності);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tabLst/>
              <a:defRPr/>
            </a:pPr>
            <a:endParaRPr kumimoji="0" lang="uk-UA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сприяють </a:t>
            </a:r>
            <a:r>
              <a:rPr kumimoji="0" lang="uk-U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отриманню </a:t>
            </a: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вступником </a:t>
            </a:r>
            <a:r>
              <a:rPr kumimoji="0" lang="uk-U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документів, що посвідчують особу</a:t>
            </a: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tabLst/>
              <a:defRPr/>
            </a:pPr>
            <a:endParaRPr kumimoji="0" lang="uk-UA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онсультують вступників щодо можливості навчання на підготовчих курсах</a:t>
            </a:r>
            <a:endParaRPr kumimoji="0" lang="uk-UA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27952" y="276609"/>
            <a:ext cx="7004911" cy="57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9856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4249" y="1150301"/>
            <a:ext cx="11598093" cy="543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400" b="1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Вступати через освітні центри мають право особи, які</a:t>
            </a:r>
            <a:endParaRPr kumimoji="0" lang="uk-UA" sz="4400" b="1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9055" y="1789044"/>
            <a:ext cx="11502544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uk-UA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мають український документ про освіту, здобуту за дистанційною або </a:t>
            </a:r>
            <a:r>
              <a:rPr kumimoji="0" lang="uk-UA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екстернатною</a:t>
            </a:r>
            <a:r>
              <a:rPr kumimoji="0" lang="uk-UA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формою навчання;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uk-UA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проходили ЗНО і матимуть відповідні сертифікати 2018, 2019, 2020 та 2021 року;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uk-UA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не проходили ЗНО;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uk-UA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uk-U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не мають українського документу про </a:t>
            </a:r>
            <a:r>
              <a:rPr kumimoji="0" lang="uk-UA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освіту.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uk-UA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***</a:t>
            </a:r>
            <a:r>
              <a:rPr kumimoji="0" lang="uk-UA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Документи про освіту, отримані на тимчасово  окупованих територіях Донбасу та Криму не визнаються.</a:t>
            </a:r>
            <a:endParaRPr kumimoji="0" lang="uk-UA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Місце для номера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9E7D77-901A-3642-843D-2FAAB87BAC8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08144" y="243188"/>
            <a:ext cx="7004911" cy="57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3378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5603</TotalTime>
  <Words>1348</Words>
  <Application>Microsoft Office PowerPoint</Application>
  <PresentationFormat>Широкий екран</PresentationFormat>
  <Paragraphs>137</Paragraphs>
  <Slides>23</Slides>
  <Notes>3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23</vt:i4>
      </vt:variant>
    </vt:vector>
  </HeadingPairs>
  <TitlesOfParts>
    <vt:vector size="32" baseType="lpstr">
      <vt:lpstr>Arial</vt:lpstr>
      <vt:lpstr>Arial Black</vt:lpstr>
      <vt:lpstr>Arial Narrow</vt:lpstr>
      <vt:lpstr>Arial Unicode MS</vt:lpstr>
      <vt:lpstr>Calibri</vt:lpstr>
      <vt:lpstr>Calibri Light</vt:lpstr>
      <vt:lpstr>Times New Roman</vt:lpstr>
      <vt:lpstr>Wingdings</vt:lpstr>
      <vt:lpstr>Office Theme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Кретович Світлана Сергіївна</dc:creator>
  <cp:lastModifiedBy>Kretovych S.</cp:lastModifiedBy>
  <cp:revision>295</cp:revision>
  <cp:lastPrinted>2020-06-26T10:24:03Z</cp:lastPrinted>
  <dcterms:created xsi:type="dcterms:W3CDTF">2017-03-02T06:16:51Z</dcterms:created>
  <dcterms:modified xsi:type="dcterms:W3CDTF">2021-05-12T06:54:24Z</dcterms:modified>
</cp:coreProperties>
</file>